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6" r:id="rId2"/>
    <p:sldId id="277" r:id="rId3"/>
    <p:sldId id="257" r:id="rId4"/>
    <p:sldId id="298" r:id="rId5"/>
    <p:sldId id="301" r:id="rId6"/>
    <p:sldId id="269" r:id="rId7"/>
    <p:sldId id="310" r:id="rId8"/>
    <p:sldId id="270" r:id="rId9"/>
    <p:sldId id="300" r:id="rId10"/>
    <p:sldId id="272" r:id="rId11"/>
    <p:sldId id="302" r:id="rId12"/>
    <p:sldId id="273" r:id="rId13"/>
    <p:sldId id="274" r:id="rId14"/>
    <p:sldId id="278" r:id="rId15"/>
    <p:sldId id="279" r:id="rId16"/>
    <p:sldId id="280" r:id="rId17"/>
    <p:sldId id="281" r:id="rId18"/>
    <p:sldId id="303" r:id="rId19"/>
    <p:sldId id="282" r:id="rId20"/>
    <p:sldId id="285" r:id="rId21"/>
    <p:sldId id="286" r:id="rId22"/>
    <p:sldId id="304" r:id="rId23"/>
    <p:sldId id="306" r:id="rId24"/>
    <p:sldId id="307" r:id="rId25"/>
    <p:sldId id="308" r:id="rId26"/>
    <p:sldId id="309" r:id="rId27"/>
    <p:sldId id="305" r:id="rId28"/>
    <p:sldId id="297" r:id="rId29"/>
    <p:sldId id="311" r:id="rId30"/>
    <p:sldId id="264" r:id="rId31"/>
  </p:sldIdLst>
  <p:sldSz cx="18288000" cy="10287000"/>
  <p:notesSz cx="10287000" cy="18288000"/>
  <p:embeddedFontLst>
    <p:embeddedFont>
      <p:font typeface="에스코어 드림 6 Bold" panose="020B0703030302020204" pitchFamily="34" charset="-127"/>
      <p:regular r:id="rId33"/>
      <p:bold r:id="rId34"/>
      <p:italic r:id="rId35"/>
      <p:boldItalic r:id="rId36"/>
    </p:embeddedFont>
    <p:embeddedFont>
      <p:font typeface="Pretendard" panose="02000503000000020004" pitchFamily="2" charset="-127"/>
      <p:regular r:id="rId37"/>
      <p:bold r:id="rId38"/>
    </p:embeddedFont>
    <p:embeddedFont>
      <p:font typeface="Pretendard ExtraBold" panose="02000903000000020004" pitchFamily="2" charset="-127"/>
      <p:bold r:id="rId39"/>
    </p:embeddedFont>
    <p:embeddedFont>
      <p:font typeface="Pretendard Light" panose="02000403000000020004" pitchFamily="2" charset="-127"/>
      <p:regular r:id="rId40"/>
    </p:embeddedFont>
    <p:embeddedFont>
      <p:font typeface="Pretendard Medium" panose="02000603000000020004" pitchFamily="2" charset="-127"/>
      <p:regular r:id="rId41"/>
    </p:embeddedFont>
    <p:embeddedFont>
      <p:font typeface="Pretendard SemiBold" panose="02000703000000020004" pitchFamily="2" charset="-127"/>
      <p:regular r:id="rId42"/>
      <p:bold r:id="rId43"/>
    </p:embeddedFont>
    <p:embeddedFont>
      <p:font typeface="맑은 고딕" panose="020B0503020000020004" pitchFamily="34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AEEE"/>
    <a:srgbClr val="2D2D2D"/>
    <a:srgbClr val="747474"/>
    <a:srgbClr val="383838"/>
    <a:srgbClr val="FAF8F0"/>
    <a:srgbClr val="4F81BD"/>
    <a:srgbClr val="8558BC"/>
    <a:srgbClr val="9BBB59"/>
    <a:srgbClr val="B8F1AB"/>
    <a:srgbClr val="F0A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43"/>
  </p:normalViewPr>
  <p:slideViewPr>
    <p:cSldViewPr>
      <p:cViewPr varScale="1">
        <p:scale>
          <a:sx n="73" d="100"/>
          <a:sy n="73" d="100"/>
        </p:scale>
        <p:origin x="78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8DFCA-52DE-44F9-9681-2039856BB2A0}" type="datetimeFigureOut">
              <a:rPr lang="ko-KR" altLang="en-US" smtClean="0"/>
              <a:t>2023. 3. 14.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65807-088F-4C1D-98EC-0533FD7D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88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65807-088F-4C1D-98EC-0533FD7DEB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8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65807-088F-4C1D-98EC-0533FD7DEB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45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20687" y="-896976"/>
            <a:ext cx="13263519" cy="19089189"/>
            <a:chOff x="9020687" y="-896976"/>
            <a:chExt cx="13263519" cy="190891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640000">
              <a:off x="9020687" y="-896976"/>
              <a:ext cx="13263519" cy="1908918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12945" y="1082689"/>
            <a:ext cx="14022255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Zen Kaku Gothic Antique Black" pitchFamily="34" charset="0"/>
              </a:rPr>
              <a:t>도메인 특화</a:t>
            </a:r>
            <a:endParaRPr lang="en-US" altLang="ko-KR" sz="8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Zen Kaku Gothic Antique Black" pitchFamily="34" charset="0"/>
            </a:endParaRPr>
          </a:p>
          <a:p>
            <a:r>
              <a:rPr lang="en-US" altLang="ko-KR" sz="8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Zen Kaku Gothic Antique Black" pitchFamily="34" charset="0"/>
              </a:rPr>
              <a:t>Knowledge Graph </a:t>
            </a:r>
            <a:r>
              <a:rPr lang="ko-KR" altLang="en-US" sz="8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Zen Kaku Gothic Antique Black" pitchFamily="34" charset="0"/>
              </a:rPr>
              <a:t>구축</a:t>
            </a:r>
            <a:endParaRPr lang="en-US" altLang="ko-KR" sz="8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Zen Kaku Gothic Antique Black" pitchFamily="34" charset="0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Zen Kaku Gothic Antique Black" pitchFamily="34" charset="0"/>
              </a:rPr>
              <a:t>및 활용 기술 개발</a:t>
            </a:r>
            <a:endParaRPr lang="en-US" sz="1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4371" y="8193508"/>
            <a:ext cx="797422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TEAM</a:t>
            </a:r>
            <a:r>
              <a:rPr lang="ko-KR" altLang="en-US" sz="3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9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with</a:t>
            </a:r>
            <a:r>
              <a:rPr lang="ko-KR" altLang="en-US" sz="3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㈜</a:t>
            </a:r>
            <a:r>
              <a:rPr lang="ko-KR" altLang="en-US" sz="32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데이터스트림즈</a:t>
            </a:r>
            <a:endParaRPr lang="en-US" altLang="ko-KR" sz="32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5453584" y="7446900"/>
            <a:ext cx="1808424" cy="1808424"/>
            <a:chOff x="15453584" y="7446900"/>
            <a:chExt cx="1808424" cy="18084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53584" y="7446900"/>
              <a:ext cx="1808424" cy="1808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245903" y="76727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4" name="Object 55">
            <a:extLst>
              <a:ext uri="{FF2B5EF4-FFF2-40B4-BE49-F238E27FC236}">
                <a16:creationId xmlns:a16="http://schemas.microsoft.com/office/drawing/2014/main" id="{A5797A56-A8C7-A49A-216A-EE0B3601A9BD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목적 및 필요성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AB4FDBC3-E918-7AEC-9C91-40907669EA81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결론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23E6C-7D41-5D27-8E5A-18C6D24E5606}"/>
              </a:ext>
            </a:extLst>
          </p:cNvPr>
          <p:cNvSpPr txBox="1"/>
          <p:nvPr/>
        </p:nvSpPr>
        <p:spPr>
          <a:xfrm>
            <a:off x="2752608" y="4457846"/>
            <a:ext cx="44101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인공지능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(AI),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자연어 처리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(NL),</a:t>
            </a:r>
          </a:p>
          <a:p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자율주행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항공 교통관제 등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 산업과 관련된 여러 분야에서도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빠질 수 없는 중요한 기술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Object 56">
            <a:extLst>
              <a:ext uri="{FF2B5EF4-FFF2-40B4-BE49-F238E27FC236}">
                <a16:creationId xmlns:a16="http://schemas.microsoft.com/office/drawing/2014/main" id="{26AF834D-6F5F-FD13-305A-39BD70913473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2C5B2-C6E5-951C-9567-5F8F00D79F8B}"/>
              </a:ext>
            </a:extLst>
          </p:cNvPr>
          <p:cNvSpPr txBox="1"/>
          <p:nvPr/>
        </p:nvSpPr>
        <p:spPr>
          <a:xfrm>
            <a:off x="3187442" y="2981336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방대한 양의 데이터를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빠른 시간에 처리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CCCD49-1923-6936-3CA6-C50133AEB9D8}"/>
              </a:ext>
            </a:extLst>
          </p:cNvPr>
          <p:cNvSpPr txBox="1"/>
          <p:nvPr/>
        </p:nvSpPr>
        <p:spPr>
          <a:xfrm>
            <a:off x="1871793" y="6833859"/>
            <a:ext cx="5364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즉각적인 판단을 필요로 하는 분야에서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앞다퉈 도입하고 있는 추세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05C5C-A757-3EA6-4403-28042C23697E}"/>
              </a:ext>
            </a:extLst>
          </p:cNvPr>
          <p:cNvSpPr txBox="1"/>
          <p:nvPr/>
        </p:nvSpPr>
        <p:spPr>
          <a:xfrm>
            <a:off x="7910376" y="4434767"/>
            <a:ext cx="87447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도메인 특화 </a:t>
            </a:r>
            <a:r>
              <a:rPr lang="en-US" altLang="ko-KR" sz="36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Knowledge Graph</a:t>
            </a:r>
          </a:p>
          <a:p>
            <a:pPr algn="ctr"/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최신 기술을 적용하여</a:t>
            </a:r>
            <a:endParaRPr lang="en-US" altLang="ko-KR" sz="3600" kern="0" spc="0" dirty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사용자에게 데이터를 편리하게 제공해줄 수 있는</a:t>
            </a:r>
            <a:endParaRPr lang="en-US" altLang="ko-KR" sz="3600" kern="0" spc="0" dirty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36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 서비스 개발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D120E2E-81C5-C6DD-A7A1-304B030D23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913" y="3058551"/>
            <a:ext cx="1200330" cy="12003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DB5378D-E72B-533E-D3DE-478D7B4787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4791" y="3058551"/>
            <a:ext cx="1276072" cy="120033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9406C06-3DFD-3A7D-3114-00D60825F7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054913" y="6743091"/>
            <a:ext cx="1200330" cy="128218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638D065-E0BC-E434-B3A4-75595D7075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624791" y="6743091"/>
            <a:ext cx="1276072" cy="12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598757-2833-2D19-3B98-BBC394A7FCF6}"/>
              </a:ext>
            </a:extLst>
          </p:cNvPr>
          <p:cNvGrpSpPr/>
          <p:nvPr/>
        </p:nvGrpSpPr>
        <p:grpSpPr>
          <a:xfrm>
            <a:off x="-1828800" y="-2857500"/>
            <a:ext cx="10923430" cy="16840200"/>
            <a:chOff x="-3834824" y="-4533900"/>
            <a:chExt cx="12862621" cy="20637317"/>
          </a:xfrm>
        </p:grpSpPr>
        <p:grpSp>
          <p:nvGrpSpPr>
            <p:cNvPr id="1001" name="그룹 1001"/>
            <p:cNvGrpSpPr/>
            <p:nvPr/>
          </p:nvGrpSpPr>
          <p:grpSpPr>
            <a:xfrm rot="5400000">
              <a:off x="-4376576" y="2699044"/>
              <a:ext cx="20637317" cy="6171429"/>
              <a:chOff x="-1175802" y="5422258"/>
              <a:chExt cx="20637317" cy="6171429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-1175802" y="5422258"/>
                <a:ext cx="6171429" cy="6171429"/>
                <a:chOff x="-1175802" y="5422258"/>
                <a:chExt cx="6171429" cy="6171429"/>
              </a:xfrm>
            </p:grpSpPr>
            <p:pic>
              <p:nvPicPr>
                <p:cNvPr id="4" name="Object 3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175802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3646161" y="5422258"/>
                <a:ext cx="6171429" cy="6171429"/>
                <a:chOff x="3646161" y="5422258"/>
                <a:chExt cx="6171429" cy="6171429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646161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8468124" y="5422258"/>
                <a:ext cx="6171429" cy="6171429"/>
                <a:chOff x="8468124" y="5422258"/>
                <a:chExt cx="6171429" cy="61714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468124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3290087" y="5422258"/>
                <a:ext cx="6171429" cy="6171429"/>
                <a:chOff x="13290087" y="5422258"/>
                <a:chExt cx="6171429" cy="617142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290087" y="5422258"/>
                  <a:ext cx="6171429" cy="6171429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50B169-C03D-14B3-707D-90A82CFADD52}"/>
                </a:ext>
              </a:extLst>
            </p:cNvPr>
            <p:cNvSpPr/>
            <p:nvPr/>
          </p:nvSpPr>
          <p:spPr>
            <a:xfrm>
              <a:off x="-3834824" y="-1257300"/>
              <a:ext cx="9397424" cy="13030200"/>
            </a:xfrm>
            <a:prstGeom prst="rect">
              <a:avLst/>
            </a:prstGeom>
            <a:solidFill>
              <a:srgbClr val="CCA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50972" y="2858005"/>
            <a:ext cx="857882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내용 및 추진 방법</a:t>
            </a:r>
            <a:endParaRPr lang="en-US" altLang="ko-KR" sz="1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1D98AF-5BEB-A73A-E1C0-59EF2F99882F}"/>
              </a:ext>
            </a:extLst>
          </p:cNvPr>
          <p:cNvCxnSpPr>
            <a:cxnSpLocks/>
          </p:cNvCxnSpPr>
          <p:nvPr/>
        </p:nvCxnSpPr>
        <p:spPr>
          <a:xfrm>
            <a:off x="1323609" y="2256608"/>
            <a:ext cx="1777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14D2D3-4FAA-5AE1-7DA5-9BFF91843D43}"/>
              </a:ext>
            </a:extLst>
          </p:cNvPr>
          <p:cNvSpPr txBox="1"/>
          <p:nvPr/>
        </p:nvSpPr>
        <p:spPr>
          <a:xfrm>
            <a:off x="1452894" y="2388688"/>
            <a:ext cx="121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Part 2, </a:t>
            </a:r>
            <a:endParaRPr lang="ko-KR" altLang="en-US" sz="2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163F05-91F2-4096-B670-8C0B2936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268" y="3695700"/>
            <a:ext cx="3814941" cy="38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8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245903" y="76727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19" name="Object 55">
            <a:extLst>
              <a:ext uri="{FF2B5EF4-FFF2-40B4-BE49-F238E27FC236}">
                <a16:creationId xmlns:a16="http://schemas.microsoft.com/office/drawing/2014/main" id="{9B1F6420-FAEE-DB79-44CD-37B4953F057E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내용 및 추진 방법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D22AF570-965A-8E5B-50F4-15EAFE4E6344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지식 그래프 설계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F66FCC69-B3F9-4A65-B0DB-F348C1F43C12}"/>
              </a:ext>
            </a:extLst>
          </p:cNvPr>
          <p:cNvSpPr txBox="1"/>
          <p:nvPr/>
        </p:nvSpPr>
        <p:spPr>
          <a:xfrm>
            <a:off x="9803226" y="6930003"/>
            <a:ext cx="222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구조화 </a:t>
            </a: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3F582B67-F7DB-16D1-610D-026085B18E66}"/>
              </a:ext>
            </a:extLst>
          </p:cNvPr>
          <p:cNvSpPr txBox="1"/>
          <p:nvPr/>
        </p:nvSpPr>
        <p:spPr>
          <a:xfrm>
            <a:off x="5145575" y="3718277"/>
            <a:ext cx="395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자연어 처리와 </a:t>
            </a: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태깅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작업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1C570365-11AC-BE4F-9F8C-87DCA035EB24}"/>
              </a:ext>
            </a:extLst>
          </p:cNvPr>
          <p:cNvSpPr txBox="1"/>
          <p:nvPr/>
        </p:nvSpPr>
        <p:spPr>
          <a:xfrm>
            <a:off x="2477436" y="6930003"/>
            <a:ext cx="222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지식 구조 설계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CE0E9636-2C4E-93AB-E590-57F14CE8B0AD}"/>
              </a:ext>
            </a:extLst>
          </p:cNvPr>
          <p:cNvSpPr txBox="1"/>
          <p:nvPr/>
        </p:nvSpPr>
        <p:spPr>
          <a:xfrm>
            <a:off x="13284520" y="3739414"/>
            <a:ext cx="208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모델링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시각화</a:t>
            </a:r>
          </a:p>
        </p:txBody>
      </p:sp>
      <p:sp>
        <p:nvSpPr>
          <p:cNvPr id="41" name="Object 56">
            <a:extLst>
              <a:ext uri="{FF2B5EF4-FFF2-40B4-BE49-F238E27FC236}">
                <a16:creationId xmlns:a16="http://schemas.microsoft.com/office/drawing/2014/main" id="{1A5DD6DB-0A12-C184-F8F4-9699CA372EC9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8744046-5CD7-C46D-1513-F5F8F0016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97" y="4387782"/>
            <a:ext cx="2369156" cy="236915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37E3DFD-0C15-127E-2CBF-C34D99C03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065" y="4574416"/>
            <a:ext cx="2097972" cy="20979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813458A-710B-808A-05D7-5830BFF2C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790" y="4522824"/>
            <a:ext cx="2400333" cy="240033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9D57C0F-E9B1-82AD-AFA7-83FE37011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5" y="4400482"/>
            <a:ext cx="2400333" cy="2400333"/>
          </a:xfrm>
          <a:prstGeom prst="rect">
            <a:avLst/>
          </a:prstGeom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B1AA17C6-A329-3E3E-0ED1-42C930C8133F}"/>
              </a:ext>
            </a:extLst>
          </p:cNvPr>
          <p:cNvSpPr/>
          <p:nvPr/>
        </p:nvSpPr>
        <p:spPr>
          <a:xfrm>
            <a:off x="5011264" y="5449766"/>
            <a:ext cx="547650" cy="580722"/>
          </a:xfrm>
          <a:prstGeom prst="rightArrow">
            <a:avLst/>
          </a:prstGeom>
          <a:solidFill>
            <a:srgbClr val="CCA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E6FABFA8-DB92-9859-D5BB-4039F20279E7}"/>
              </a:ext>
            </a:extLst>
          </p:cNvPr>
          <p:cNvSpPr/>
          <p:nvPr/>
        </p:nvSpPr>
        <p:spPr>
          <a:xfrm>
            <a:off x="8821286" y="5449766"/>
            <a:ext cx="547650" cy="580722"/>
          </a:xfrm>
          <a:prstGeom prst="rightArrow">
            <a:avLst/>
          </a:prstGeom>
          <a:solidFill>
            <a:srgbClr val="CCA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CAD5AF31-1663-0BB3-F713-B9138224DEBC}"/>
              </a:ext>
            </a:extLst>
          </p:cNvPr>
          <p:cNvSpPr/>
          <p:nvPr/>
        </p:nvSpPr>
        <p:spPr>
          <a:xfrm>
            <a:off x="12300589" y="5449766"/>
            <a:ext cx="547650" cy="580722"/>
          </a:xfrm>
          <a:prstGeom prst="rightArrow">
            <a:avLst/>
          </a:prstGeom>
          <a:solidFill>
            <a:srgbClr val="CCA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8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245903" y="76727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ADE57FF-4342-DA39-1F3A-825115A23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19643480">
            <a:extLst>
              <a:ext uri="{FF2B5EF4-FFF2-40B4-BE49-F238E27FC236}">
                <a16:creationId xmlns:a16="http://schemas.microsoft.com/office/drawing/2014/main" id="{D07089C8-3025-D79F-9AB7-3FABC67FB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494" y="2582754"/>
            <a:ext cx="11111816" cy="61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5">
            <a:extLst>
              <a:ext uri="{FF2B5EF4-FFF2-40B4-BE49-F238E27FC236}">
                <a16:creationId xmlns:a16="http://schemas.microsoft.com/office/drawing/2014/main" id="{A4F4FE58-C4AC-1B5C-D6C4-9C9C1B24DA2A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내용 및 추진 방법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Object 16">
            <a:extLst>
              <a:ext uri="{FF2B5EF4-FFF2-40B4-BE49-F238E27FC236}">
                <a16:creationId xmlns:a16="http://schemas.microsoft.com/office/drawing/2014/main" id="{DF211CB0-595B-570E-F4C3-6A198E5FE000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설계 절차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Object 56">
            <a:extLst>
              <a:ext uri="{FF2B5EF4-FFF2-40B4-BE49-F238E27FC236}">
                <a16:creationId xmlns:a16="http://schemas.microsoft.com/office/drawing/2014/main" id="{B9D41C7F-6509-C91D-453A-FA8C4695E14F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98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ADE57FF-4342-DA39-1F3A-825115A23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Object 55">
            <a:extLst>
              <a:ext uri="{FF2B5EF4-FFF2-40B4-BE49-F238E27FC236}">
                <a16:creationId xmlns:a16="http://schemas.microsoft.com/office/drawing/2014/main" id="{BBD1D6B1-3AB6-C54B-5676-A0F60409A407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내용 및 추진 방법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C540C926-DAC0-2F4D-144A-546E8890C16D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툴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049" name="_x321428464">
            <a:extLst>
              <a:ext uri="{FF2B5EF4-FFF2-40B4-BE49-F238E27FC236}">
                <a16:creationId xmlns:a16="http://schemas.microsoft.com/office/drawing/2014/main" id="{8058F9ED-B418-71DB-FAD9-A42D47F0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559" y="2542452"/>
            <a:ext cx="8290878" cy="59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bject 56">
            <a:extLst>
              <a:ext uri="{FF2B5EF4-FFF2-40B4-BE49-F238E27FC236}">
                <a16:creationId xmlns:a16="http://schemas.microsoft.com/office/drawing/2014/main" id="{8D694D80-1761-8E6D-CB39-42E7D7F4E5C1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D5657DD7-9E06-3044-886A-C2986C40C41A}"/>
              </a:ext>
            </a:extLst>
          </p:cNvPr>
          <p:cNvSpPr txBox="1"/>
          <p:nvPr/>
        </p:nvSpPr>
        <p:spPr>
          <a:xfrm>
            <a:off x="7732189" y="8695632"/>
            <a:ext cx="282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Notion</a:t>
            </a:r>
          </a:p>
        </p:txBody>
      </p:sp>
    </p:spTree>
    <p:extLst>
      <p:ext uri="{BB962C8B-B14F-4D97-AF65-F5344CB8AC3E}">
        <p14:creationId xmlns:p14="http://schemas.microsoft.com/office/powerpoint/2010/main" val="3230084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ADE57FF-4342-DA39-1F3A-825115A23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2" name="Object 55">
            <a:extLst>
              <a:ext uri="{FF2B5EF4-FFF2-40B4-BE49-F238E27FC236}">
                <a16:creationId xmlns:a16="http://schemas.microsoft.com/office/drawing/2014/main" id="{BBD1D6B1-3AB6-C54B-5676-A0F60409A407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내용 및 추진 방법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C540C926-DAC0-2F4D-144A-546E8890C16D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툴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1265" name="_x313517160">
            <a:extLst>
              <a:ext uri="{FF2B5EF4-FFF2-40B4-BE49-F238E27FC236}">
                <a16:creationId xmlns:a16="http://schemas.microsoft.com/office/drawing/2014/main" id="{A174F97C-E003-04DD-84FA-ED0F758A1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01" y="2757472"/>
            <a:ext cx="16867398" cy="575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6">
            <a:extLst>
              <a:ext uri="{FF2B5EF4-FFF2-40B4-BE49-F238E27FC236}">
                <a16:creationId xmlns:a16="http://schemas.microsoft.com/office/drawing/2014/main" id="{4B21780B-0993-C3A5-4B83-E26B919395C7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BF7A74EA-CF56-9D2B-30A5-6DC3565B07D7}"/>
              </a:ext>
            </a:extLst>
          </p:cNvPr>
          <p:cNvSpPr txBox="1"/>
          <p:nvPr/>
        </p:nvSpPr>
        <p:spPr>
          <a:xfrm>
            <a:off x="7732189" y="8695632"/>
            <a:ext cx="282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Git hub</a:t>
            </a:r>
          </a:p>
        </p:txBody>
      </p:sp>
    </p:spTree>
    <p:extLst>
      <p:ext uri="{BB962C8B-B14F-4D97-AF65-F5344CB8AC3E}">
        <p14:creationId xmlns:p14="http://schemas.microsoft.com/office/powerpoint/2010/main" val="189935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ADE57FF-4342-DA39-1F3A-825115A23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2" name="Object 55">
            <a:extLst>
              <a:ext uri="{FF2B5EF4-FFF2-40B4-BE49-F238E27FC236}">
                <a16:creationId xmlns:a16="http://schemas.microsoft.com/office/drawing/2014/main" id="{BBD1D6B1-3AB6-C54B-5676-A0F60409A407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내용 및 추진 방법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C540C926-DAC0-2F4D-144A-546E8890C16D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툴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2291" name="_x321494656">
            <a:extLst>
              <a:ext uri="{FF2B5EF4-FFF2-40B4-BE49-F238E27FC236}">
                <a16:creationId xmlns:a16="http://schemas.microsoft.com/office/drawing/2014/main" id="{C47C847E-0888-35A5-4BC8-20ACF6233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79" y="3114276"/>
            <a:ext cx="14816042" cy="436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56">
            <a:extLst>
              <a:ext uri="{FF2B5EF4-FFF2-40B4-BE49-F238E27FC236}">
                <a16:creationId xmlns:a16="http://schemas.microsoft.com/office/drawing/2014/main" id="{BEA233BC-AADF-8867-1A2C-9F3BBF9D2748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4EDC3913-3FA4-5DAE-5489-CF30CD004113}"/>
              </a:ext>
            </a:extLst>
          </p:cNvPr>
          <p:cNvSpPr txBox="1"/>
          <p:nvPr/>
        </p:nvSpPr>
        <p:spPr>
          <a:xfrm>
            <a:off x="7732189" y="8695632"/>
            <a:ext cx="282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Discord</a:t>
            </a:r>
          </a:p>
        </p:txBody>
      </p:sp>
    </p:spTree>
    <p:extLst>
      <p:ext uri="{BB962C8B-B14F-4D97-AF65-F5344CB8AC3E}">
        <p14:creationId xmlns:p14="http://schemas.microsoft.com/office/powerpoint/2010/main" val="62809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ADE57FF-4342-DA39-1F3A-825115A23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2" name="Object 55">
            <a:extLst>
              <a:ext uri="{FF2B5EF4-FFF2-40B4-BE49-F238E27FC236}">
                <a16:creationId xmlns:a16="http://schemas.microsoft.com/office/drawing/2014/main" id="{BBD1D6B1-3AB6-C54B-5676-A0F60409A407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내용 및 추진 방법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C540C926-DAC0-2F4D-144A-546E8890C16D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툴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3313" name="_x313517160">
            <a:extLst>
              <a:ext uri="{FF2B5EF4-FFF2-40B4-BE49-F238E27FC236}">
                <a16:creationId xmlns:a16="http://schemas.microsoft.com/office/drawing/2014/main" id="{121F7ED9-F5AD-D40F-3128-F1718F63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94726"/>
            <a:ext cx="691617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6">
            <a:extLst>
              <a:ext uri="{FF2B5EF4-FFF2-40B4-BE49-F238E27FC236}">
                <a16:creationId xmlns:a16="http://schemas.microsoft.com/office/drawing/2014/main" id="{9721836C-FD37-5011-9250-0EA9A1A1539D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7" name="_x520644440">
            <a:extLst>
              <a:ext uri="{FF2B5EF4-FFF2-40B4-BE49-F238E27FC236}">
                <a16:creationId xmlns:a16="http://schemas.microsoft.com/office/drawing/2014/main" id="{C2DCE79D-9DF0-B5CD-BCDC-CDEA8BF20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18" y="3984689"/>
            <a:ext cx="7852664" cy="316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59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598757-2833-2D19-3B98-BBC394A7FCF6}"/>
              </a:ext>
            </a:extLst>
          </p:cNvPr>
          <p:cNvGrpSpPr/>
          <p:nvPr/>
        </p:nvGrpSpPr>
        <p:grpSpPr>
          <a:xfrm>
            <a:off x="-1828800" y="-2857500"/>
            <a:ext cx="10923430" cy="16840200"/>
            <a:chOff x="-3834824" y="-4533900"/>
            <a:chExt cx="12862621" cy="20637317"/>
          </a:xfrm>
        </p:grpSpPr>
        <p:grpSp>
          <p:nvGrpSpPr>
            <p:cNvPr id="1001" name="그룹 1001"/>
            <p:cNvGrpSpPr/>
            <p:nvPr/>
          </p:nvGrpSpPr>
          <p:grpSpPr>
            <a:xfrm rot="5400000">
              <a:off x="-4376576" y="2699044"/>
              <a:ext cx="20637317" cy="6171429"/>
              <a:chOff x="-1175802" y="5422258"/>
              <a:chExt cx="20637317" cy="6171429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-1175802" y="5422258"/>
                <a:ext cx="6171429" cy="6171429"/>
                <a:chOff x="-1175802" y="5422258"/>
                <a:chExt cx="6171429" cy="6171429"/>
              </a:xfrm>
            </p:grpSpPr>
            <p:pic>
              <p:nvPicPr>
                <p:cNvPr id="4" name="Object 3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175802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3646161" y="5422258"/>
                <a:ext cx="6171429" cy="6171429"/>
                <a:chOff x="3646161" y="5422258"/>
                <a:chExt cx="6171429" cy="6171429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646161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8468124" y="5422258"/>
                <a:ext cx="6171429" cy="6171429"/>
                <a:chOff x="8468124" y="5422258"/>
                <a:chExt cx="6171429" cy="61714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468124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3290087" y="5422258"/>
                <a:ext cx="6171429" cy="6171429"/>
                <a:chOff x="13290087" y="5422258"/>
                <a:chExt cx="6171429" cy="617142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290087" y="5422258"/>
                  <a:ext cx="6171429" cy="6171429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50B169-C03D-14B3-707D-90A82CFADD52}"/>
                </a:ext>
              </a:extLst>
            </p:cNvPr>
            <p:cNvSpPr/>
            <p:nvPr/>
          </p:nvSpPr>
          <p:spPr>
            <a:xfrm>
              <a:off x="-3834824" y="-1257300"/>
              <a:ext cx="9397424" cy="13030200"/>
            </a:xfrm>
            <a:prstGeom prst="rect">
              <a:avLst/>
            </a:prstGeom>
            <a:solidFill>
              <a:srgbClr val="CCA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61602" y="2858005"/>
            <a:ext cx="114300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추진 일정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및 예산 활용 계획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1D98AF-5BEB-A73A-E1C0-59EF2F99882F}"/>
              </a:ext>
            </a:extLst>
          </p:cNvPr>
          <p:cNvCxnSpPr>
            <a:cxnSpLocks/>
          </p:cNvCxnSpPr>
          <p:nvPr/>
        </p:nvCxnSpPr>
        <p:spPr>
          <a:xfrm>
            <a:off x="1323609" y="2256608"/>
            <a:ext cx="1777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14D2D3-4FAA-5AE1-7DA5-9BFF91843D43}"/>
              </a:ext>
            </a:extLst>
          </p:cNvPr>
          <p:cNvSpPr txBox="1"/>
          <p:nvPr/>
        </p:nvSpPr>
        <p:spPr>
          <a:xfrm>
            <a:off x="1452894" y="2388688"/>
            <a:ext cx="121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Part 3, 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43A123-8BB9-4B9D-0C50-18A07E2A3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405" y="3595222"/>
            <a:ext cx="3990494" cy="39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9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ADE57FF-4342-DA39-1F3A-825115A23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2" name="Object 55">
            <a:extLst>
              <a:ext uri="{FF2B5EF4-FFF2-40B4-BE49-F238E27FC236}">
                <a16:creationId xmlns:a16="http://schemas.microsoft.com/office/drawing/2014/main" id="{BBD1D6B1-3AB6-C54B-5676-A0F60409A407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추진 일정 및 예산 활용 계획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C540C926-DAC0-2F4D-144A-546E8890C16D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추진 일정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4639D4-5590-F94C-5387-F70D61FAA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01910"/>
              </p:ext>
            </p:extLst>
          </p:nvPr>
        </p:nvGraphicFramePr>
        <p:xfrm>
          <a:off x="574262" y="2795572"/>
          <a:ext cx="17139476" cy="2466504"/>
        </p:xfrm>
        <a:graphic>
          <a:graphicData uri="http://schemas.openxmlformats.org/drawingml/2006/table">
            <a:tbl>
              <a:tblPr>
                <a:solidFill>
                  <a:srgbClr val="C0C0C0"/>
                </a:solidFill>
                <a:tableStyleId>{5C22544A-7EE6-4342-B048-85BDC9FD1C3A}</a:tableStyleId>
              </a:tblPr>
              <a:tblGrid>
                <a:gridCol w="1105356">
                  <a:extLst>
                    <a:ext uri="{9D8B030D-6E8A-4147-A177-3AD203B41FA5}">
                      <a16:colId xmlns:a16="http://schemas.microsoft.com/office/drawing/2014/main" val="1104047839"/>
                    </a:ext>
                  </a:extLst>
                </a:gridCol>
                <a:gridCol w="2288084">
                  <a:extLst>
                    <a:ext uri="{9D8B030D-6E8A-4147-A177-3AD203B41FA5}">
                      <a16:colId xmlns:a16="http://schemas.microsoft.com/office/drawing/2014/main" val="3969269805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727218502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479831227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049191920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362833401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685889352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2866793426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105640685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2743395507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4175409283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331018583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479252115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972161267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935046271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837213189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810517806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032171340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761215136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933498276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4229671754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040538220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927612573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4251928577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066668967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069548871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751363736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675515847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540508335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140124829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917010075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537298714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2192698513"/>
                    </a:ext>
                  </a:extLst>
                </a:gridCol>
                <a:gridCol w="1752942">
                  <a:extLst>
                    <a:ext uri="{9D8B030D-6E8A-4147-A177-3AD203B41FA5}">
                      <a16:colId xmlns:a16="http://schemas.microsoft.com/office/drawing/2014/main" val="1338548260"/>
                    </a:ext>
                  </a:extLst>
                </a:gridCol>
              </a:tblGrid>
              <a:tr h="274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3</a:t>
                      </a:r>
                      <a:r>
                        <a:rPr lang="ko-KR" altLang="en-US" sz="1500" u="none" strike="noStrike" dirty="0">
                          <a:effectLst/>
                        </a:rPr>
                        <a:t>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월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3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ore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613" marR="7613" marT="7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433102"/>
                  </a:ext>
                </a:extLst>
              </a:tr>
              <a:tr h="274056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3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4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5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6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7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8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9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10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11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12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13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14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15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16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17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18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19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20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21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22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23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24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25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26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27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28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29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30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31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457032"/>
                  </a:ext>
                </a:extLst>
              </a:tr>
              <a:tr h="274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분류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요일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목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금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토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목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금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토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목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금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토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목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금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토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목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금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담당자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3104"/>
                  </a:ext>
                </a:extLst>
              </a:tr>
              <a:tr h="2740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회의</a:t>
                      </a:r>
                      <a:r>
                        <a:rPr lang="en-US" altLang="ko-KR" sz="1500" u="none" strike="noStrike">
                          <a:effectLst/>
                        </a:rPr>
                        <a:t>&amp;</a:t>
                      </a:r>
                      <a:r>
                        <a:rPr lang="ko-KR" altLang="en-US" sz="1500" u="none" strike="noStrike">
                          <a:effectLst/>
                        </a:rPr>
                        <a:t>발표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프로젝트 회의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681258"/>
                  </a:ext>
                </a:extLst>
              </a:tr>
              <a:tr h="27405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프로젝트 계획 준비 </a:t>
                      </a:r>
                      <a:r>
                        <a:rPr lang="en-US" altLang="ko-KR" sz="1500" u="none" strike="noStrike" dirty="0">
                          <a:effectLst/>
                        </a:rPr>
                        <a:t>&amp; </a:t>
                      </a:r>
                      <a:r>
                        <a:rPr lang="ko-KR" altLang="en-US" sz="1500" u="none" strike="noStrike" dirty="0">
                          <a:effectLst/>
                        </a:rPr>
                        <a:t>발표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613" marR="7613" marT="7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681251"/>
                  </a:ext>
                </a:extLst>
              </a:tr>
              <a:tr h="2740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개발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프로젝트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이해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&amp;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예상이슈 분석</a:t>
                      </a:r>
                      <a:endParaRPr lang="ko-Kore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팀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전원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162523"/>
                  </a:ext>
                </a:extLst>
              </a:tr>
              <a:tr h="27405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웹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UI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설계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&amp;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구현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송다은</a:t>
                      </a:r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이인성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10442"/>
                  </a:ext>
                </a:extLst>
              </a:tr>
              <a:tr h="27405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데이터의 구조</a:t>
                      </a:r>
                      <a:r>
                        <a:rPr lang="en-US" altLang="ko-KR" sz="1500" u="none" strike="noStrike" dirty="0">
                          <a:effectLst/>
                        </a:rPr>
                        <a:t>(KG)</a:t>
                      </a:r>
                      <a:r>
                        <a:rPr lang="ko-KR" altLang="en-US" sz="1500" u="none" strike="noStrike" dirty="0">
                          <a:effectLst/>
                        </a:rPr>
                        <a:t> 설계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윤대성</a:t>
                      </a:r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임광환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611301"/>
                  </a:ext>
                </a:extLst>
              </a:tr>
              <a:tr h="27405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 처리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윤대성</a:t>
                      </a:r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임광환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12470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B510A9A-BB3F-3ECB-BF9A-3B2023257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260593"/>
              </p:ext>
            </p:extLst>
          </p:nvPr>
        </p:nvGraphicFramePr>
        <p:xfrm>
          <a:off x="574261" y="5676900"/>
          <a:ext cx="17126043" cy="27703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148">
                  <a:extLst>
                    <a:ext uri="{9D8B030D-6E8A-4147-A177-3AD203B41FA5}">
                      <a16:colId xmlns:a16="http://schemas.microsoft.com/office/drawing/2014/main" val="3182226227"/>
                    </a:ext>
                  </a:extLst>
                </a:gridCol>
                <a:gridCol w="2345616">
                  <a:extLst>
                    <a:ext uri="{9D8B030D-6E8A-4147-A177-3AD203B41FA5}">
                      <a16:colId xmlns:a16="http://schemas.microsoft.com/office/drawing/2014/main" val="816779842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351130475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058936198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315006356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949100633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633281674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666314476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033179124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942524461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348309390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693022313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299155581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803802921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476398826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369405451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92688140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153635973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893234232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278099364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00711807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839299798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540606411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664158885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4260805332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4171326099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448670958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591065038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4004492178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802704898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4105304165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558692943"/>
                    </a:ext>
                  </a:extLst>
                </a:gridCol>
                <a:gridCol w="1749219">
                  <a:extLst>
                    <a:ext uri="{9D8B030D-6E8A-4147-A177-3AD203B41FA5}">
                      <a16:colId xmlns:a16="http://schemas.microsoft.com/office/drawing/2014/main" val="1217334173"/>
                    </a:ext>
                  </a:extLst>
                </a:gridCol>
              </a:tblGrid>
              <a:tr h="55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4</a:t>
                      </a:r>
                      <a:r>
                        <a:rPr lang="ko-KR" altLang="en-US" sz="1500" u="none" strike="noStrike" dirty="0">
                          <a:effectLst/>
                        </a:rPr>
                        <a:t>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ore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809" marR="7809" marT="7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758053"/>
                  </a:ext>
                </a:extLst>
              </a:tr>
              <a:tr h="281111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3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4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5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6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7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8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9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10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11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12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13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14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15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16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17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18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19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20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21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22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23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24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25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26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27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28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29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30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448003"/>
                  </a:ext>
                </a:extLst>
              </a:tr>
              <a:tr h="2811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분류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요일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담당자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587414"/>
                  </a:ext>
                </a:extLst>
              </a:tr>
              <a:tr h="28111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회의</a:t>
                      </a:r>
                      <a:r>
                        <a:rPr lang="en-US" altLang="ko-KR" sz="1500" u="none" strike="noStrike" dirty="0">
                          <a:effectLst/>
                        </a:rPr>
                        <a:t>&amp;</a:t>
                      </a:r>
                      <a:r>
                        <a:rPr lang="ko-KR" altLang="en-US" sz="1500" u="none" strike="noStrike" dirty="0">
                          <a:effectLst/>
                        </a:rPr>
                        <a:t>발표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프로젝트 회의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424607"/>
                  </a:ext>
                </a:extLst>
              </a:tr>
              <a:tr h="28111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프로젝트 중간 발표</a:t>
                      </a:r>
                      <a:r>
                        <a:rPr lang="en-US" altLang="ko-KR" sz="1500" u="none" strike="noStrike" dirty="0">
                          <a:effectLst/>
                        </a:rPr>
                        <a:t> </a:t>
                      </a:r>
                      <a:r>
                        <a:rPr lang="ko-KR" altLang="en-US" sz="1500" u="none" strike="noStrike" dirty="0">
                          <a:effectLst/>
                        </a:rPr>
                        <a:t>준비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809" marR="7809" marT="7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467773"/>
                  </a:ext>
                </a:extLst>
              </a:tr>
              <a:tr h="28111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개발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데이터</a:t>
                      </a:r>
                      <a:r>
                        <a:rPr lang="ko-KR" altLang="en-US" sz="1500" u="none" strike="noStrike" dirty="0">
                          <a:effectLst/>
                        </a:rPr>
                        <a:t> 처리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윤대성</a:t>
                      </a:r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임광환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502515"/>
                  </a:ext>
                </a:extLst>
              </a:tr>
              <a:tr h="28111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웹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기능 설계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&amp;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구현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이인성</a:t>
                      </a:r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임광환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143489"/>
                  </a:ext>
                </a:extLst>
              </a:tr>
              <a:tr h="28111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데이터</a:t>
                      </a:r>
                      <a:r>
                        <a:rPr lang="ko-KR" altLang="en-US" sz="1500" u="none" strike="noStrike" dirty="0">
                          <a:effectLst/>
                        </a:rPr>
                        <a:t> 구조화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송다은</a:t>
                      </a:r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이인성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22349"/>
                  </a:ext>
                </a:extLst>
              </a:tr>
              <a:tr h="28111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모델링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윤대성</a:t>
                      </a:r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임광환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389872"/>
                  </a:ext>
                </a:extLst>
              </a:tr>
              <a:tr h="2811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논문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논문</a:t>
                      </a:r>
                      <a:r>
                        <a:rPr lang="ko-KR" altLang="en-US" sz="1500" u="none" strike="noStrike" dirty="0">
                          <a:effectLst/>
                        </a:rPr>
                        <a:t> 작성</a:t>
                      </a:r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팀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전원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332905"/>
                  </a:ext>
                </a:extLst>
              </a:tr>
            </a:tbl>
          </a:graphicData>
        </a:graphic>
      </p:graphicFrame>
      <p:sp>
        <p:nvSpPr>
          <p:cNvPr id="6" name="Object 56">
            <a:extLst>
              <a:ext uri="{FF2B5EF4-FFF2-40B4-BE49-F238E27FC236}">
                <a16:creationId xmlns:a16="http://schemas.microsoft.com/office/drawing/2014/main" id="{EC9EE122-101D-5F15-38C1-344498890368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68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83049" y="269039"/>
            <a:ext cx="18654097" cy="10132261"/>
            <a:chOff x="-245902" y="76727"/>
            <a:chExt cx="18654097" cy="101322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141968" y="-2311143"/>
              <a:ext cx="10132261" cy="1490800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500194" y="76727"/>
              <a:ext cx="14908001" cy="10132261"/>
              <a:chOff x="3500194" y="76727"/>
              <a:chExt cx="14908001" cy="1013226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756422-6B6B-4ACA-99DD-632B42652B96}"/>
              </a:ext>
            </a:extLst>
          </p:cNvPr>
          <p:cNvSpPr/>
          <p:nvPr/>
        </p:nvSpPr>
        <p:spPr>
          <a:xfrm>
            <a:off x="1600200" y="3145777"/>
            <a:ext cx="2934772" cy="2946936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4FABFB9-D028-88B1-AEA2-8C6B024465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86" y="3852002"/>
            <a:ext cx="1710718" cy="171071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80A03E7-A0DF-4B23-8798-A8D424828717}"/>
              </a:ext>
            </a:extLst>
          </p:cNvPr>
          <p:cNvGrpSpPr/>
          <p:nvPr/>
        </p:nvGrpSpPr>
        <p:grpSpPr>
          <a:xfrm>
            <a:off x="1880205" y="6842655"/>
            <a:ext cx="2374762" cy="488851"/>
            <a:chOff x="2028824" y="5485945"/>
            <a:chExt cx="2038349" cy="41959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6DCA748-6FDC-4B6A-87B2-71E46D934C65}"/>
                </a:ext>
              </a:extLst>
            </p:cNvPr>
            <p:cNvCxnSpPr/>
            <p:nvPr/>
          </p:nvCxnSpPr>
          <p:spPr>
            <a:xfrm>
              <a:off x="2028824" y="5485945"/>
              <a:ext cx="20383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32">
              <a:extLst>
                <a:ext uri="{FF2B5EF4-FFF2-40B4-BE49-F238E27FC236}">
                  <a16:creationId xmlns:a16="http://schemas.microsoft.com/office/drawing/2014/main" id="{F4C22FDA-DD29-4ED3-A2CD-4E22F125F610}"/>
                </a:ext>
              </a:extLst>
            </p:cNvPr>
            <p:cNvSpPr txBox="1"/>
            <p:nvPr/>
          </p:nvSpPr>
          <p:spPr>
            <a:xfrm>
              <a:off x="2181034" y="5562115"/>
              <a:ext cx="1733933" cy="343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백엔드</a:t>
              </a:r>
              <a:r>
                <a:rPr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</a:t>
              </a:r>
              <a:r>
                <a:rPr lang="ko-KR" altLang="en-US" sz="20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프론트엔드</a:t>
              </a:r>
              <a:endPara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D7C183-534C-4238-A606-A887A50CF670}"/>
              </a:ext>
            </a:extLst>
          </p:cNvPr>
          <p:cNvGrpSpPr/>
          <p:nvPr/>
        </p:nvGrpSpPr>
        <p:grpSpPr>
          <a:xfrm>
            <a:off x="4984345" y="6840320"/>
            <a:ext cx="2374762" cy="511081"/>
            <a:chOff x="2028825" y="5485953"/>
            <a:chExt cx="2038350" cy="43868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F7D2BF6-EF81-4308-A9B9-5BAB00FE790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id="{D8A64BE4-1B6F-4B84-AF52-573FD1CB4A48}"/>
                </a:ext>
              </a:extLst>
            </p:cNvPr>
            <p:cNvSpPr txBox="1"/>
            <p:nvPr/>
          </p:nvSpPr>
          <p:spPr>
            <a:xfrm>
              <a:off x="2320005" y="5581204"/>
              <a:ext cx="1455998" cy="343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백엔드</a:t>
              </a:r>
              <a:r>
                <a:rPr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,KG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구축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606087-23AE-41A9-A92B-7100319D6CC3}"/>
              </a:ext>
            </a:extLst>
          </p:cNvPr>
          <p:cNvGrpSpPr/>
          <p:nvPr/>
        </p:nvGrpSpPr>
        <p:grpSpPr>
          <a:xfrm>
            <a:off x="7764075" y="6834904"/>
            <a:ext cx="3023585" cy="511081"/>
            <a:chOff x="1750371" y="5485953"/>
            <a:chExt cx="2595260" cy="43868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847D101-DB23-43CF-BEE1-0A07CAF47E78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40">
              <a:extLst>
                <a:ext uri="{FF2B5EF4-FFF2-40B4-BE49-F238E27FC236}">
                  <a16:creationId xmlns:a16="http://schemas.microsoft.com/office/drawing/2014/main" id="{31691F3A-BF8E-4B8A-9D1B-0EA1B7097ABD}"/>
                </a:ext>
              </a:extLst>
            </p:cNvPr>
            <p:cNvSpPr txBox="1"/>
            <p:nvPr/>
          </p:nvSpPr>
          <p:spPr>
            <a:xfrm>
              <a:off x="1750371" y="5581204"/>
              <a:ext cx="2595260" cy="343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프론트엔드</a:t>
              </a:r>
              <a:r>
                <a:rPr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,KG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활용기술개발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610AF8-0493-4E1F-9507-BC20B88B17EA}"/>
              </a:ext>
            </a:extLst>
          </p:cNvPr>
          <p:cNvGrpSpPr/>
          <p:nvPr/>
        </p:nvGrpSpPr>
        <p:grpSpPr>
          <a:xfrm>
            <a:off x="11192625" y="6834904"/>
            <a:ext cx="2374762" cy="511081"/>
            <a:chOff x="2028825" y="5485953"/>
            <a:chExt cx="2038350" cy="43868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72B07BE-DE44-4C60-87AD-1EB5B39FFD6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44">
              <a:extLst>
                <a:ext uri="{FF2B5EF4-FFF2-40B4-BE49-F238E27FC236}">
                  <a16:creationId xmlns:a16="http://schemas.microsoft.com/office/drawing/2014/main" id="{3500A0DC-46FB-4958-9C7C-2D29B886D11A}"/>
                </a:ext>
              </a:extLst>
            </p:cNvPr>
            <p:cNvSpPr txBox="1"/>
            <p:nvPr/>
          </p:nvSpPr>
          <p:spPr>
            <a:xfrm>
              <a:off x="2633027" y="5581204"/>
              <a:ext cx="829954" cy="343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KG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구축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CC82E4-39D7-4394-AEB6-E26C83E2642A}"/>
              </a:ext>
            </a:extLst>
          </p:cNvPr>
          <p:cNvSpPr/>
          <p:nvPr/>
        </p:nvSpPr>
        <p:spPr>
          <a:xfrm>
            <a:off x="4704340" y="3145777"/>
            <a:ext cx="2934772" cy="2946936"/>
          </a:xfrm>
          <a:prstGeom prst="rect">
            <a:avLst/>
          </a:prstGeom>
          <a:solidFill>
            <a:schemeClr val="accent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2E6EA1-32D6-47B8-BCB0-A65A4E4DA717}"/>
              </a:ext>
            </a:extLst>
          </p:cNvPr>
          <p:cNvSpPr/>
          <p:nvPr/>
        </p:nvSpPr>
        <p:spPr>
          <a:xfrm>
            <a:off x="7808480" y="3145777"/>
            <a:ext cx="2934772" cy="2946936"/>
          </a:xfrm>
          <a:prstGeom prst="rect">
            <a:avLst/>
          </a:prstGeom>
          <a:solidFill>
            <a:schemeClr val="accent3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FE619F-9C57-4BF8-B8DB-C27EF4A6DBD6}"/>
              </a:ext>
            </a:extLst>
          </p:cNvPr>
          <p:cNvSpPr/>
          <p:nvPr/>
        </p:nvSpPr>
        <p:spPr>
          <a:xfrm>
            <a:off x="10912620" y="3145777"/>
            <a:ext cx="2934772" cy="2946936"/>
          </a:xfrm>
          <a:prstGeom prst="rect">
            <a:avLst/>
          </a:prstGeom>
          <a:solidFill>
            <a:srgbClr val="8558BC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D75405-8FAF-7CAB-4207-DC2DBCD74AD4}"/>
              </a:ext>
            </a:extLst>
          </p:cNvPr>
          <p:cNvSpPr/>
          <p:nvPr/>
        </p:nvSpPr>
        <p:spPr>
          <a:xfrm>
            <a:off x="13999995" y="3145777"/>
            <a:ext cx="2934772" cy="2946936"/>
          </a:xfrm>
          <a:prstGeom prst="rect">
            <a:avLst/>
          </a:prstGeom>
          <a:solidFill>
            <a:srgbClr val="BF596C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606704A-F10C-8580-40FE-DE69A82846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33" y="3852002"/>
            <a:ext cx="1710718" cy="17107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BC6663-A151-9D3A-5C0F-444171336B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567" y="3852002"/>
            <a:ext cx="1710718" cy="17107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4A37ECB-8D66-06DB-8C66-7149FBE941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707" y="3852002"/>
            <a:ext cx="1710718" cy="171071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5A2E438-41E9-83EF-A29F-73F118418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082" y="3852002"/>
            <a:ext cx="1710718" cy="1710718"/>
          </a:xfrm>
          <a:prstGeom prst="rect">
            <a:avLst/>
          </a:prstGeom>
        </p:spPr>
      </p:pic>
      <p:grpSp>
        <p:nvGrpSpPr>
          <p:cNvPr id="970" name="그룹 969">
            <a:extLst>
              <a:ext uri="{FF2B5EF4-FFF2-40B4-BE49-F238E27FC236}">
                <a16:creationId xmlns:a16="http://schemas.microsoft.com/office/drawing/2014/main" id="{78681E7C-8ADB-8EAA-5459-5C400F9DCA1F}"/>
              </a:ext>
            </a:extLst>
          </p:cNvPr>
          <p:cNvGrpSpPr/>
          <p:nvPr/>
        </p:nvGrpSpPr>
        <p:grpSpPr>
          <a:xfrm>
            <a:off x="14204096" y="6834904"/>
            <a:ext cx="2374762" cy="511081"/>
            <a:chOff x="2028825" y="5485953"/>
            <a:chExt cx="2038350" cy="438680"/>
          </a:xfrm>
        </p:grpSpPr>
        <p:cxnSp>
          <p:nvCxnSpPr>
            <p:cNvPr id="971" name="직선 연결선 970">
              <a:extLst>
                <a:ext uri="{FF2B5EF4-FFF2-40B4-BE49-F238E27FC236}">
                  <a16:creationId xmlns:a16="http://schemas.microsoft.com/office/drawing/2014/main" id="{415A525E-5996-7DCB-E3B4-C18684E79C3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2" name="TextBox 44">
              <a:extLst>
                <a:ext uri="{FF2B5EF4-FFF2-40B4-BE49-F238E27FC236}">
                  <a16:creationId xmlns:a16="http://schemas.microsoft.com/office/drawing/2014/main" id="{ADA76A92-1D47-53A2-9D19-6D77992AB696}"/>
                </a:ext>
              </a:extLst>
            </p:cNvPr>
            <p:cNvSpPr txBox="1"/>
            <p:nvPr/>
          </p:nvSpPr>
          <p:spPr>
            <a:xfrm>
              <a:off x="2253274" y="5581204"/>
              <a:ext cx="1589463" cy="343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KG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활용기술개발</a:t>
              </a:r>
            </a:p>
          </p:txBody>
        </p:sp>
      </p:grpSp>
      <p:sp>
        <p:nvSpPr>
          <p:cNvPr id="976" name="TextBox 32">
            <a:extLst>
              <a:ext uri="{FF2B5EF4-FFF2-40B4-BE49-F238E27FC236}">
                <a16:creationId xmlns:a16="http://schemas.microsoft.com/office/drawing/2014/main" id="{D2F4C367-789F-4183-5D46-A8F2EF1E206B}"/>
              </a:ext>
            </a:extLst>
          </p:cNvPr>
          <p:cNvSpPr txBox="1"/>
          <p:nvPr/>
        </p:nvSpPr>
        <p:spPr>
          <a:xfrm>
            <a:off x="2576105" y="6284601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이인성</a:t>
            </a:r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A4AFBD1C-F92E-6555-B6FF-4ACB1D80EA4B}"/>
              </a:ext>
            </a:extLst>
          </p:cNvPr>
          <p:cNvSpPr txBox="1"/>
          <p:nvPr/>
        </p:nvSpPr>
        <p:spPr>
          <a:xfrm>
            <a:off x="6057533" y="1360535"/>
            <a:ext cx="617293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 소개</a:t>
            </a:r>
            <a:endParaRPr lang="en-US" altLang="ko-KR" sz="1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9" name="TextBox 32">
            <a:extLst>
              <a:ext uri="{FF2B5EF4-FFF2-40B4-BE49-F238E27FC236}">
                <a16:creationId xmlns:a16="http://schemas.microsoft.com/office/drawing/2014/main" id="{54774083-D9FF-7C24-3FBE-1927A9DC7B1A}"/>
              </a:ext>
            </a:extLst>
          </p:cNvPr>
          <p:cNvSpPr txBox="1"/>
          <p:nvPr/>
        </p:nvSpPr>
        <p:spPr>
          <a:xfrm>
            <a:off x="5680246" y="6284601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임광환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47633AAC-804F-BFD4-38AB-5A3C826545B3}"/>
              </a:ext>
            </a:extLst>
          </p:cNvPr>
          <p:cNvSpPr txBox="1"/>
          <p:nvPr/>
        </p:nvSpPr>
        <p:spPr>
          <a:xfrm>
            <a:off x="8784385" y="6284601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송다은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C7793A0C-6C63-DB74-E563-C6B2DF9D2658}"/>
              </a:ext>
            </a:extLst>
          </p:cNvPr>
          <p:cNvSpPr txBox="1"/>
          <p:nvPr/>
        </p:nvSpPr>
        <p:spPr>
          <a:xfrm>
            <a:off x="11885590" y="6284601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윤대성</a:t>
            </a:r>
          </a:p>
        </p:txBody>
      </p:sp>
      <p:sp>
        <p:nvSpPr>
          <p:cNvPr id="42" name="TextBox 32">
            <a:extLst>
              <a:ext uri="{FF2B5EF4-FFF2-40B4-BE49-F238E27FC236}">
                <a16:creationId xmlns:a16="http://schemas.microsoft.com/office/drawing/2014/main" id="{61802396-524C-EBD3-1F00-E27EAC0F5557}"/>
              </a:ext>
            </a:extLst>
          </p:cNvPr>
          <p:cNvSpPr txBox="1"/>
          <p:nvPr/>
        </p:nvSpPr>
        <p:spPr>
          <a:xfrm>
            <a:off x="14959961" y="6284601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정수현</a:t>
            </a:r>
          </a:p>
        </p:txBody>
      </p:sp>
      <p:sp>
        <p:nvSpPr>
          <p:cNvPr id="43" name="Object 56">
            <a:extLst>
              <a:ext uri="{FF2B5EF4-FFF2-40B4-BE49-F238E27FC236}">
                <a16:creationId xmlns:a16="http://schemas.microsoft.com/office/drawing/2014/main" id="{EFAD1C5B-64FC-9ED3-16D6-DA66D969BC26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BEC8A3F3-D40C-3229-7DE0-26C5A822920B}"/>
              </a:ext>
            </a:extLst>
          </p:cNvPr>
          <p:cNvSpPr txBox="1"/>
          <p:nvPr/>
        </p:nvSpPr>
        <p:spPr>
          <a:xfrm>
            <a:off x="5156886" y="7694593"/>
            <a:ext cx="797422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멘토기업</a:t>
            </a:r>
            <a:endParaRPr lang="en-US" altLang="ko-KR" sz="3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8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㈜</a:t>
            </a:r>
            <a:r>
              <a:rPr lang="ko-KR" altLang="en-US" sz="28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데이터스트림즈</a:t>
            </a:r>
            <a:endParaRPr lang="en-US" altLang="ko-KR" sz="28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CC05A3D-6847-A239-EFFD-411FC1E46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91" y="2381111"/>
            <a:ext cx="676389" cy="67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74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A990EE-BFB7-0043-C7B9-E82F85642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11652"/>
              </p:ext>
            </p:extLst>
          </p:nvPr>
        </p:nvGraphicFramePr>
        <p:xfrm>
          <a:off x="500640" y="3026971"/>
          <a:ext cx="17130949" cy="2920311"/>
        </p:xfrm>
        <a:graphic>
          <a:graphicData uri="http://schemas.openxmlformats.org/drawingml/2006/table">
            <a:tbl>
              <a:tblPr>
                <a:solidFill>
                  <a:srgbClr val="C0C0C0"/>
                </a:solidFill>
                <a:tableStyleId>{5C22544A-7EE6-4342-B048-85BDC9FD1C3A}</a:tableStyleId>
              </a:tblPr>
              <a:tblGrid>
                <a:gridCol w="1105356">
                  <a:extLst>
                    <a:ext uri="{9D8B030D-6E8A-4147-A177-3AD203B41FA5}">
                      <a16:colId xmlns:a16="http://schemas.microsoft.com/office/drawing/2014/main" val="3687197168"/>
                    </a:ext>
                  </a:extLst>
                </a:gridCol>
                <a:gridCol w="2288084">
                  <a:extLst>
                    <a:ext uri="{9D8B030D-6E8A-4147-A177-3AD203B41FA5}">
                      <a16:colId xmlns:a16="http://schemas.microsoft.com/office/drawing/2014/main" val="2689042996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2987397581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205236714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810793784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684482064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153091010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862916198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623096064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2082889647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158193397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655462801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952295855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18741193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872857184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2541796472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706447910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1086801246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2827134002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687556593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2563629710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2982398525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2680422823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558243661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768772944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985113251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296023460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74545993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126062765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406979401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2051711610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4081823534"/>
                    </a:ext>
                  </a:extLst>
                </a:gridCol>
                <a:gridCol w="386874">
                  <a:extLst>
                    <a:ext uri="{9D8B030D-6E8A-4147-A177-3AD203B41FA5}">
                      <a16:colId xmlns:a16="http://schemas.microsoft.com/office/drawing/2014/main" val="3617957184"/>
                    </a:ext>
                  </a:extLst>
                </a:gridCol>
                <a:gridCol w="1744415">
                  <a:extLst>
                    <a:ext uri="{9D8B030D-6E8A-4147-A177-3AD203B41FA5}">
                      <a16:colId xmlns:a16="http://schemas.microsoft.com/office/drawing/2014/main" val="3591995135"/>
                    </a:ext>
                  </a:extLst>
                </a:gridCol>
              </a:tblGrid>
              <a:tr h="274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5</a:t>
                      </a:r>
                      <a:r>
                        <a:rPr lang="ko-KR" altLang="en-US" sz="1500" u="none" strike="noStrike" dirty="0">
                          <a:effectLst/>
                        </a:rPr>
                        <a:t>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2"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ore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613" marR="7613" marT="7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525333"/>
                  </a:ext>
                </a:extLst>
              </a:tr>
              <a:tr h="274056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3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4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5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6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7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8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9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10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11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12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13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14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15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16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17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18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19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20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21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22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23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24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25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26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27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28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29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30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31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94703"/>
                  </a:ext>
                </a:extLst>
              </a:tr>
              <a:tr h="274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분류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요일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담당자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546280"/>
                  </a:ext>
                </a:extLst>
              </a:tr>
              <a:tr h="2740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회의</a:t>
                      </a:r>
                      <a:r>
                        <a:rPr lang="en-US" altLang="ko-KR" sz="1500" u="none" strike="noStrike">
                          <a:effectLst/>
                        </a:rPr>
                        <a:t>&amp;</a:t>
                      </a:r>
                      <a:r>
                        <a:rPr lang="ko-KR" altLang="en-US" sz="1500" u="none" strike="noStrike">
                          <a:effectLst/>
                        </a:rPr>
                        <a:t>발표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프로젝트 회의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128141"/>
                  </a:ext>
                </a:extLst>
              </a:tr>
              <a:tr h="45380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프로젝트 최종 발표 </a:t>
                      </a:r>
                      <a:r>
                        <a:rPr lang="en-US" altLang="ko-KR" sz="1500" u="none" strike="noStrike" dirty="0">
                          <a:effectLst/>
                        </a:rPr>
                        <a:t>&amp; </a:t>
                      </a:r>
                      <a:r>
                        <a:rPr lang="ko-KR" altLang="en-US" sz="1500" u="none" strike="noStrike" dirty="0">
                          <a:effectLst/>
                        </a:rPr>
                        <a:t>준비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A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ore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613" marR="7613" marT="7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26748"/>
                  </a:ext>
                </a:extLst>
              </a:tr>
              <a:tr h="2740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개발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모델링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윤대성</a:t>
                      </a:r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임광환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239734"/>
                  </a:ext>
                </a:extLst>
              </a:tr>
              <a:tr h="27405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서비스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시각화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송다은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정수현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19300"/>
                  </a:ext>
                </a:extLst>
              </a:tr>
              <a:tr h="27405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KG</a:t>
                      </a:r>
                      <a:r>
                        <a:rPr lang="ko-KR" altLang="en-US" sz="1500" u="none" strike="noStrike" dirty="0">
                          <a:effectLst/>
                        </a:rPr>
                        <a:t> 활용한 서비스 개발</a:t>
                      </a:r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송다은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정수현</a:t>
                      </a: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021250"/>
                  </a:ext>
                </a:extLst>
              </a:tr>
              <a:tr h="27405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613" marR="7613" marT="7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개발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최종 완성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팀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전원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398408"/>
                  </a:ext>
                </a:extLst>
              </a:tr>
              <a:tr h="274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논문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논문</a:t>
                      </a:r>
                      <a:r>
                        <a:rPr lang="ko-KR" altLang="en-US" sz="1500" u="none" strike="noStrike" dirty="0">
                          <a:effectLst/>
                        </a:rPr>
                        <a:t> 작성 </a:t>
                      </a:r>
                      <a:r>
                        <a:rPr lang="en-US" altLang="ko-KR" sz="1500" u="none" strike="noStrike" dirty="0">
                          <a:effectLst/>
                        </a:rPr>
                        <a:t>&amp;</a:t>
                      </a:r>
                      <a:r>
                        <a:rPr lang="ko-KR" altLang="en-US" sz="1500" u="none" strike="noStrike" dirty="0">
                          <a:effectLst/>
                        </a:rPr>
                        <a:t> 제출</a:t>
                      </a:r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팀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전원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420" marR="11420" marT="114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82395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E9FA42B-6F23-1643-72F5-C045244CA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881029"/>
              </p:ext>
            </p:extLst>
          </p:nvPr>
        </p:nvGraphicFramePr>
        <p:xfrm>
          <a:off x="500640" y="6351123"/>
          <a:ext cx="17108661" cy="1124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148">
                  <a:extLst>
                    <a:ext uri="{9D8B030D-6E8A-4147-A177-3AD203B41FA5}">
                      <a16:colId xmlns:a16="http://schemas.microsoft.com/office/drawing/2014/main" val="993151914"/>
                    </a:ext>
                  </a:extLst>
                </a:gridCol>
                <a:gridCol w="2345616">
                  <a:extLst>
                    <a:ext uri="{9D8B030D-6E8A-4147-A177-3AD203B41FA5}">
                      <a16:colId xmlns:a16="http://schemas.microsoft.com/office/drawing/2014/main" val="2488331578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65365967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676830264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121958443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756524552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40358222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4080726161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4089343569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536754156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834186867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66951170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265140292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498780924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568814028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871672985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808807133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4182630919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714953145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090463513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247843724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7937360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288490979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093966941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991937493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4047036920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714380891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1194508205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45695512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230549975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3526171712"/>
                    </a:ext>
                  </a:extLst>
                </a:gridCol>
                <a:gridCol w="396602">
                  <a:extLst>
                    <a:ext uri="{9D8B030D-6E8A-4147-A177-3AD203B41FA5}">
                      <a16:colId xmlns:a16="http://schemas.microsoft.com/office/drawing/2014/main" val="2773127559"/>
                    </a:ext>
                  </a:extLst>
                </a:gridCol>
                <a:gridCol w="1731837">
                  <a:extLst>
                    <a:ext uri="{9D8B030D-6E8A-4147-A177-3AD203B41FA5}">
                      <a16:colId xmlns:a16="http://schemas.microsoft.com/office/drawing/2014/main" val="3760026803"/>
                    </a:ext>
                  </a:extLst>
                </a:gridCol>
              </a:tblGrid>
              <a:tr h="2811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</a:rPr>
                        <a:t>6</a:t>
                      </a:r>
                      <a:r>
                        <a:rPr lang="ko-KR" altLang="en-US" sz="1500" u="none" strike="noStrike" dirty="0">
                          <a:effectLst/>
                        </a:rPr>
                        <a:t>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월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6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ore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809" marR="7809" marT="78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762174"/>
                  </a:ext>
                </a:extLst>
              </a:tr>
              <a:tr h="281111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1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2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3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4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5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6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7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8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9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10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11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12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13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14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15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16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17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18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19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20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21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22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23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24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25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26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27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28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>
                          <a:effectLst/>
                        </a:rPr>
                        <a:t>29</a:t>
                      </a:r>
                      <a:endParaRPr lang="en-US" altLang="ko-Kore-KR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u="none" strike="noStrike" dirty="0">
                          <a:effectLst/>
                        </a:rPr>
                        <a:t>30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821025"/>
                  </a:ext>
                </a:extLst>
              </a:tr>
              <a:tr h="2811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</a:rPr>
                        <a:t>분류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요일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토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일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화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수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금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담당자</a:t>
                      </a: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38213"/>
                  </a:ext>
                </a:extLst>
              </a:tr>
              <a:tr h="2811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</a:rPr>
                        <a:t>논문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하계</a:t>
                      </a:r>
                      <a:r>
                        <a:rPr lang="ko-KR" altLang="en-US" sz="1500" u="none" strike="noStrike" dirty="0">
                          <a:effectLst/>
                        </a:rPr>
                        <a:t>학술발표대회</a:t>
                      </a:r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>
                          <a:effectLst/>
                        </a:rPr>
                        <a:t>　</a:t>
                      </a:r>
                      <a:endParaRPr lang="ko-Kore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u="none" strike="noStrike" dirty="0">
                          <a:effectLst/>
                        </a:rPr>
                        <a:t>　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팀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전원</a:t>
                      </a:r>
                      <a:endParaRPr lang="ko-Kore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1714" marR="11714" marT="1171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639797"/>
                  </a:ext>
                </a:extLst>
              </a:tr>
            </a:tbl>
          </a:graphicData>
        </a:graphic>
      </p:graphicFrame>
      <p:sp>
        <p:nvSpPr>
          <p:cNvPr id="8" name="Object 55">
            <a:extLst>
              <a:ext uri="{FF2B5EF4-FFF2-40B4-BE49-F238E27FC236}">
                <a16:creationId xmlns:a16="http://schemas.microsoft.com/office/drawing/2014/main" id="{230D9091-6CE1-DADE-CAAC-C4760775C0BD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추진 일정 및 예산 활용 계획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42626CB7-D969-8B7A-1CA6-446144FA5281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추진 일정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Object 56">
            <a:extLst>
              <a:ext uri="{FF2B5EF4-FFF2-40B4-BE49-F238E27FC236}">
                <a16:creationId xmlns:a16="http://schemas.microsoft.com/office/drawing/2014/main" id="{196F5014-89C2-3F82-D89A-A5583ED6AED3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26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8" name="Object 55">
            <a:extLst>
              <a:ext uri="{FF2B5EF4-FFF2-40B4-BE49-F238E27FC236}">
                <a16:creationId xmlns:a16="http://schemas.microsoft.com/office/drawing/2014/main" id="{230D9091-6CE1-DADE-CAAC-C4760775C0BD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추진 일정 및 예산 활용 계획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42626CB7-D969-8B7A-1CA6-446144FA5281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예산 활용 계획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6F5D1-FBB2-D2E8-4784-F5C6E9541A6E}"/>
              </a:ext>
            </a:extLst>
          </p:cNvPr>
          <p:cNvSpPr txBox="1"/>
          <p:nvPr/>
        </p:nvSpPr>
        <p:spPr>
          <a:xfrm>
            <a:off x="2667000" y="3751697"/>
            <a:ext cx="13639800" cy="307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한국정보 기술 학회 하계종합학술대회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논문 제출 마감일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14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한국통신 학회 하계 종합 학술 발표회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일정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6/21~6/24)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한국방송 미디어 </a:t>
            </a: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공학회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하계학술대회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논문 제출 마감일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)(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논문 제출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indent="0" algn="l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000" kern="10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논문 발표 교통비 및 학회등록비에 사용할 예정</a:t>
            </a:r>
            <a:endParaRPr lang="ko-KR" altLang="en-US" sz="4000" kern="0" spc="0" dirty="0">
              <a:solidFill>
                <a:srgbClr val="000000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Object 56">
            <a:extLst>
              <a:ext uri="{FF2B5EF4-FFF2-40B4-BE49-F238E27FC236}">
                <a16:creationId xmlns:a16="http://schemas.microsoft.com/office/drawing/2014/main" id="{AF0ECEBE-E110-BB7C-D66D-801EDADD1E26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294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598757-2833-2D19-3B98-BBC394A7FCF6}"/>
              </a:ext>
            </a:extLst>
          </p:cNvPr>
          <p:cNvGrpSpPr/>
          <p:nvPr/>
        </p:nvGrpSpPr>
        <p:grpSpPr>
          <a:xfrm>
            <a:off x="-1828800" y="-2857500"/>
            <a:ext cx="10923430" cy="16840200"/>
            <a:chOff x="-3834824" y="-4533900"/>
            <a:chExt cx="12862621" cy="20637317"/>
          </a:xfrm>
        </p:grpSpPr>
        <p:grpSp>
          <p:nvGrpSpPr>
            <p:cNvPr id="1001" name="그룹 1001"/>
            <p:cNvGrpSpPr/>
            <p:nvPr/>
          </p:nvGrpSpPr>
          <p:grpSpPr>
            <a:xfrm rot="5400000">
              <a:off x="-4376576" y="2699044"/>
              <a:ext cx="20637317" cy="6171429"/>
              <a:chOff x="-1175802" y="5422258"/>
              <a:chExt cx="20637317" cy="6171429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-1175802" y="5422258"/>
                <a:ext cx="6171429" cy="6171429"/>
                <a:chOff x="-1175802" y="5422258"/>
                <a:chExt cx="6171429" cy="6171429"/>
              </a:xfrm>
            </p:grpSpPr>
            <p:pic>
              <p:nvPicPr>
                <p:cNvPr id="4" name="Object 3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175802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3646161" y="5422258"/>
                <a:ext cx="6171429" cy="6171429"/>
                <a:chOff x="3646161" y="5422258"/>
                <a:chExt cx="6171429" cy="6171429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646161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8468124" y="5422258"/>
                <a:ext cx="6171429" cy="6171429"/>
                <a:chOff x="8468124" y="5422258"/>
                <a:chExt cx="6171429" cy="61714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468124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3290087" y="5422258"/>
                <a:ext cx="6171429" cy="6171429"/>
                <a:chOff x="13290087" y="5422258"/>
                <a:chExt cx="6171429" cy="617142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290087" y="5422258"/>
                  <a:ext cx="6171429" cy="6171429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50B169-C03D-14B3-707D-90A82CFADD52}"/>
                </a:ext>
              </a:extLst>
            </p:cNvPr>
            <p:cNvSpPr/>
            <p:nvPr/>
          </p:nvSpPr>
          <p:spPr>
            <a:xfrm>
              <a:off x="-3834824" y="-1257300"/>
              <a:ext cx="9397424" cy="13030200"/>
            </a:xfrm>
            <a:prstGeom prst="rect">
              <a:avLst/>
            </a:prstGeom>
            <a:solidFill>
              <a:srgbClr val="CCA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61602" y="2858005"/>
            <a:ext cx="11430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 및 활용 방안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1D98AF-5BEB-A73A-E1C0-59EF2F99882F}"/>
              </a:ext>
            </a:extLst>
          </p:cNvPr>
          <p:cNvCxnSpPr>
            <a:cxnSpLocks/>
          </p:cNvCxnSpPr>
          <p:nvPr/>
        </p:nvCxnSpPr>
        <p:spPr>
          <a:xfrm>
            <a:off x="1323609" y="2256608"/>
            <a:ext cx="1777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14D2D3-4FAA-5AE1-7DA5-9BFF91843D43}"/>
              </a:ext>
            </a:extLst>
          </p:cNvPr>
          <p:cNvSpPr txBox="1"/>
          <p:nvPr/>
        </p:nvSpPr>
        <p:spPr>
          <a:xfrm>
            <a:off x="1452894" y="2388688"/>
            <a:ext cx="121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Part 4, 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666B45-A98B-757A-50A1-B8586EA7D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645" y="3365836"/>
            <a:ext cx="4114495" cy="41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83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8" name="Object 55">
            <a:extLst>
              <a:ext uri="{FF2B5EF4-FFF2-40B4-BE49-F238E27FC236}">
                <a16:creationId xmlns:a16="http://schemas.microsoft.com/office/drawing/2014/main" id="{230D9091-6CE1-DADE-CAAC-C4760775C0BD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7474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 및 활용 방안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42626CB7-D969-8B7A-1CA6-446144FA5281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 및 활용 방안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Object 56">
            <a:extLst>
              <a:ext uri="{FF2B5EF4-FFF2-40B4-BE49-F238E27FC236}">
                <a16:creationId xmlns:a16="http://schemas.microsoft.com/office/drawing/2014/main" id="{6C3CCB18-BDF5-FDE4-6FC5-FFB4D4798EE3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64">
            <a:extLst>
              <a:ext uri="{FF2B5EF4-FFF2-40B4-BE49-F238E27FC236}">
                <a16:creationId xmlns:a16="http://schemas.microsoft.com/office/drawing/2014/main" id="{98AA5C28-E579-96B3-DFA0-752A7CF30268}"/>
              </a:ext>
            </a:extLst>
          </p:cNvPr>
          <p:cNvSpPr txBox="1"/>
          <p:nvPr/>
        </p:nvSpPr>
        <p:spPr>
          <a:xfrm>
            <a:off x="2660852" y="3195642"/>
            <a:ext cx="9220200" cy="4111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입력되어 있는 노드들의 연결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(Edge)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활용해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직접 정의하지 않은 관계에 대해서도 추론이 가능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지속적으로 새로운 지식을 확장하며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자세하고 정확한 정보를 제공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800" spc="-15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364148-3808-10C1-FC59-B24A31ABB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422" y="2846750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08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8" name="Object 55">
            <a:extLst>
              <a:ext uri="{FF2B5EF4-FFF2-40B4-BE49-F238E27FC236}">
                <a16:creationId xmlns:a16="http://schemas.microsoft.com/office/drawing/2014/main" id="{230D9091-6CE1-DADE-CAAC-C4760775C0BD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7474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 및 활용 방안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42626CB7-D969-8B7A-1CA6-446144FA5281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 및 활용 방안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Object 56">
            <a:extLst>
              <a:ext uri="{FF2B5EF4-FFF2-40B4-BE49-F238E27FC236}">
                <a16:creationId xmlns:a16="http://schemas.microsoft.com/office/drawing/2014/main" id="{6C3CCB18-BDF5-FDE4-6FC5-FFB4D4798EE3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64">
            <a:extLst>
              <a:ext uri="{FF2B5EF4-FFF2-40B4-BE49-F238E27FC236}">
                <a16:creationId xmlns:a16="http://schemas.microsoft.com/office/drawing/2014/main" id="{760192E0-5BB1-47B1-6D21-D78CAC7D5653}"/>
              </a:ext>
            </a:extLst>
          </p:cNvPr>
          <p:cNvSpPr txBox="1"/>
          <p:nvPr/>
        </p:nvSpPr>
        <p:spPr>
          <a:xfrm>
            <a:off x="2667000" y="4229100"/>
            <a:ext cx="10135808" cy="207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사용자의 ‘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의도’를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파악하여 검색을 고도화 하고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사용자가 하는 정보와 </a:t>
            </a:r>
            <a:r>
              <a:rPr lang="ko-KR" altLang="en-US" sz="2800" kern="0" spc="0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관련있는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정보를 함께 전달할 수 있기에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사용자가 보다 양질의 정</a:t>
            </a:r>
            <a:r>
              <a:rPr lang="ko-KR" altLang="en-US" sz="28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쉽게 얻을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B7072-2BAA-C2B7-B07A-B5C7A6A7B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3899156"/>
            <a:ext cx="3165732" cy="316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5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8" name="Object 55">
            <a:extLst>
              <a:ext uri="{FF2B5EF4-FFF2-40B4-BE49-F238E27FC236}">
                <a16:creationId xmlns:a16="http://schemas.microsoft.com/office/drawing/2014/main" id="{230D9091-6CE1-DADE-CAAC-C4760775C0BD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7474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 및 활용 방안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42626CB7-D969-8B7A-1CA6-446144FA5281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 및 활용 방안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Object 56">
            <a:extLst>
              <a:ext uri="{FF2B5EF4-FFF2-40B4-BE49-F238E27FC236}">
                <a16:creationId xmlns:a16="http://schemas.microsoft.com/office/drawing/2014/main" id="{6C3CCB18-BDF5-FDE4-6FC5-FFB4D4798EE3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64">
            <a:extLst>
              <a:ext uri="{FF2B5EF4-FFF2-40B4-BE49-F238E27FC236}">
                <a16:creationId xmlns:a16="http://schemas.microsoft.com/office/drawing/2014/main" id="{28F978AB-B348-FB98-37A2-A3BADE739F44}"/>
              </a:ext>
            </a:extLst>
          </p:cNvPr>
          <p:cNvSpPr txBox="1"/>
          <p:nvPr/>
        </p:nvSpPr>
        <p:spPr>
          <a:xfrm>
            <a:off x="2672999" y="3830804"/>
            <a:ext cx="9384954" cy="2764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특화된 지식 그래프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(Knowledge Graph)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기반으로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사용하는 것만으로도 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 Access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부분과 데이터의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추가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삭제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변경 부분에 있어서도 보다 높은 성능을 보이기에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방대한 정보를 활용해야 하는 서비스를 제공하기에도 알맞음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11711F-0677-A11A-0598-0E60DEB86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79" y="3225182"/>
            <a:ext cx="4468527" cy="446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5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8" name="Object 55">
            <a:extLst>
              <a:ext uri="{FF2B5EF4-FFF2-40B4-BE49-F238E27FC236}">
                <a16:creationId xmlns:a16="http://schemas.microsoft.com/office/drawing/2014/main" id="{230D9091-6CE1-DADE-CAAC-C4760775C0BD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 및 활용 방안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42626CB7-D969-8B7A-1CA6-446144FA5281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 및 활용 방안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Object 56">
            <a:extLst>
              <a:ext uri="{FF2B5EF4-FFF2-40B4-BE49-F238E27FC236}">
                <a16:creationId xmlns:a16="http://schemas.microsoft.com/office/drawing/2014/main" id="{6C3CCB18-BDF5-FDE4-6FC5-FFB4D4798EE3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64">
            <a:extLst>
              <a:ext uri="{FF2B5EF4-FFF2-40B4-BE49-F238E27FC236}">
                <a16:creationId xmlns:a16="http://schemas.microsoft.com/office/drawing/2014/main" id="{E8EB4A5F-D82A-AC5A-C0EC-F053A68D2E26}"/>
              </a:ext>
            </a:extLst>
          </p:cNvPr>
          <p:cNvSpPr txBox="1"/>
          <p:nvPr/>
        </p:nvSpPr>
        <p:spPr>
          <a:xfrm>
            <a:off x="2667000" y="3723325"/>
            <a:ext cx="12338681" cy="345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서비스를 구축할 때 보다 전문적이고 효과적인 서비스를 만드는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밑바탕이 됨</a:t>
            </a:r>
            <a:r>
              <a:rPr lang="en-US" altLang="ko-KR" sz="28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지식 그래프의 구현을 통해 앞서 설명한 지식 그래프의 장점을 살려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프로젝트에서 지식 그래프를 활용한 웹 서비스를 제공하면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사용자 입장에서 데이터를 편리하게 이용할 수 있게 될 것으로 기대됨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C9BCEC-9C9E-865F-547A-19D44380C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3837548"/>
            <a:ext cx="3572394" cy="35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50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598757-2833-2D19-3B98-BBC394A7FCF6}"/>
              </a:ext>
            </a:extLst>
          </p:cNvPr>
          <p:cNvGrpSpPr/>
          <p:nvPr/>
        </p:nvGrpSpPr>
        <p:grpSpPr>
          <a:xfrm>
            <a:off x="-1828800" y="-2857500"/>
            <a:ext cx="10923430" cy="16840200"/>
            <a:chOff x="-3834824" y="-4533900"/>
            <a:chExt cx="12862621" cy="20637317"/>
          </a:xfrm>
        </p:grpSpPr>
        <p:grpSp>
          <p:nvGrpSpPr>
            <p:cNvPr id="1001" name="그룹 1001"/>
            <p:cNvGrpSpPr/>
            <p:nvPr/>
          </p:nvGrpSpPr>
          <p:grpSpPr>
            <a:xfrm rot="5400000">
              <a:off x="-4376576" y="2699044"/>
              <a:ext cx="20637317" cy="6171429"/>
              <a:chOff x="-1175802" y="5422258"/>
              <a:chExt cx="20637317" cy="6171429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-1175802" y="5422258"/>
                <a:ext cx="6171429" cy="6171429"/>
                <a:chOff x="-1175802" y="5422258"/>
                <a:chExt cx="6171429" cy="6171429"/>
              </a:xfrm>
            </p:grpSpPr>
            <p:pic>
              <p:nvPicPr>
                <p:cNvPr id="4" name="Object 3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175802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3646161" y="5422258"/>
                <a:ext cx="6171429" cy="6171429"/>
                <a:chOff x="3646161" y="5422258"/>
                <a:chExt cx="6171429" cy="6171429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646161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8468124" y="5422258"/>
                <a:ext cx="6171429" cy="6171429"/>
                <a:chOff x="8468124" y="5422258"/>
                <a:chExt cx="6171429" cy="61714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468124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3290087" y="5422258"/>
                <a:ext cx="6171429" cy="6171429"/>
                <a:chOff x="13290087" y="5422258"/>
                <a:chExt cx="6171429" cy="617142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290087" y="5422258"/>
                  <a:ext cx="6171429" cy="6171429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50B169-C03D-14B3-707D-90A82CFADD52}"/>
                </a:ext>
              </a:extLst>
            </p:cNvPr>
            <p:cNvSpPr/>
            <p:nvPr/>
          </p:nvSpPr>
          <p:spPr>
            <a:xfrm>
              <a:off x="-3834824" y="-1257300"/>
              <a:ext cx="9397424" cy="13030200"/>
            </a:xfrm>
            <a:prstGeom prst="rect">
              <a:avLst/>
            </a:prstGeom>
            <a:solidFill>
              <a:srgbClr val="CCA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61602" y="2858005"/>
            <a:ext cx="114300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예상 주요 과제 성과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1D98AF-5BEB-A73A-E1C0-59EF2F99882F}"/>
              </a:ext>
            </a:extLst>
          </p:cNvPr>
          <p:cNvCxnSpPr>
            <a:cxnSpLocks/>
          </p:cNvCxnSpPr>
          <p:nvPr/>
        </p:nvCxnSpPr>
        <p:spPr>
          <a:xfrm>
            <a:off x="1323609" y="2256608"/>
            <a:ext cx="1777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14D2D3-4FAA-5AE1-7DA5-9BFF91843D43}"/>
              </a:ext>
            </a:extLst>
          </p:cNvPr>
          <p:cNvSpPr txBox="1"/>
          <p:nvPr/>
        </p:nvSpPr>
        <p:spPr>
          <a:xfrm>
            <a:off x="1452894" y="2388688"/>
            <a:ext cx="121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Part 5, </a:t>
            </a: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CE2204-BF43-50F5-2487-C51F1DEBF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645" y="3263084"/>
            <a:ext cx="4266895" cy="42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8" name="Object 55">
            <a:extLst>
              <a:ext uri="{FF2B5EF4-FFF2-40B4-BE49-F238E27FC236}">
                <a16:creationId xmlns:a16="http://schemas.microsoft.com/office/drawing/2014/main" id="{230D9091-6CE1-DADE-CAAC-C4760775C0BD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예상 주요 과제 성과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42626CB7-D969-8B7A-1CA6-446144FA5281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예상 주요 과제 성과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ED772-7323-4948-2556-E1AEE129418C}"/>
              </a:ext>
            </a:extLst>
          </p:cNvPr>
          <p:cNvSpPr txBox="1"/>
          <p:nvPr/>
        </p:nvSpPr>
        <p:spPr>
          <a:xfrm>
            <a:off x="4894249" y="7090464"/>
            <a:ext cx="1579038" cy="69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논문발표</a:t>
            </a:r>
            <a:endParaRPr lang="en-US" altLang="ko-KR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Object 56">
            <a:extLst>
              <a:ext uri="{FF2B5EF4-FFF2-40B4-BE49-F238E27FC236}">
                <a16:creationId xmlns:a16="http://schemas.microsoft.com/office/drawing/2014/main" id="{FB71C5EE-C207-B6D8-CEB5-2EA193472785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425F112-0DAC-41CA-9ED9-F4E89262A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200" y="3500401"/>
            <a:ext cx="3429000" cy="3429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7495051-A702-D2DB-5E3D-2858E837B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643005"/>
            <a:ext cx="3241928" cy="324192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FF1BBF-D556-F450-AAC8-63F19663026B}"/>
              </a:ext>
            </a:extLst>
          </p:cNvPr>
          <p:cNvSpPr txBox="1"/>
          <p:nvPr/>
        </p:nvSpPr>
        <p:spPr>
          <a:xfrm>
            <a:off x="9931400" y="7065064"/>
            <a:ext cx="8318500" cy="69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특허출원 및 서비스 상용화</a:t>
            </a:r>
          </a:p>
        </p:txBody>
      </p:sp>
    </p:spTree>
    <p:extLst>
      <p:ext uri="{BB962C8B-B14F-4D97-AF65-F5344CB8AC3E}">
        <p14:creationId xmlns:p14="http://schemas.microsoft.com/office/powerpoint/2010/main" val="3810673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183049" y="77369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9" name="Object 16">
            <a:extLst>
              <a:ext uri="{FF2B5EF4-FFF2-40B4-BE49-F238E27FC236}">
                <a16:creationId xmlns:a16="http://schemas.microsoft.com/office/drawing/2014/main" id="{42626CB7-D969-8B7A-1CA6-446144FA5281}"/>
              </a:ext>
            </a:extLst>
          </p:cNvPr>
          <p:cNvSpPr txBox="1"/>
          <p:nvPr/>
        </p:nvSpPr>
        <p:spPr>
          <a:xfrm>
            <a:off x="838200" y="1008693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회의 사진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Object 56">
            <a:extLst>
              <a:ext uri="{FF2B5EF4-FFF2-40B4-BE49-F238E27FC236}">
                <a16:creationId xmlns:a16="http://schemas.microsoft.com/office/drawing/2014/main" id="{FB71C5EE-C207-B6D8-CEB5-2EA193472785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FF1BBF-D556-F450-AAC8-63F19663026B}"/>
              </a:ext>
            </a:extLst>
          </p:cNvPr>
          <p:cNvSpPr txBox="1"/>
          <p:nvPr/>
        </p:nvSpPr>
        <p:spPr>
          <a:xfrm>
            <a:off x="7696200" y="8304558"/>
            <a:ext cx="8318500" cy="69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28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</a:t>
            </a:r>
            <a:r>
              <a:rPr lang="en-US" altLang="ko-KR" sz="28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13</a:t>
            </a:r>
            <a:r>
              <a:rPr lang="ko-KR" altLang="en-US" sz="28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 회의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BE51B7-ED5F-302B-92E1-E393621E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00" y="2284822"/>
            <a:ext cx="12204498" cy="58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4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44517" y="2721874"/>
            <a:ext cx="20637317" cy="6171429"/>
            <a:chOff x="-1175802" y="5422258"/>
            <a:chExt cx="20637317" cy="61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75802" y="5422258"/>
              <a:ext cx="6171429" cy="6171429"/>
              <a:chOff x="-1175802" y="5422258"/>
              <a:chExt cx="6171429" cy="617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175802" y="5422258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646161" y="5422258"/>
              <a:ext cx="6171429" cy="6171429"/>
              <a:chOff x="3646161" y="5422258"/>
              <a:chExt cx="6171429" cy="617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46161" y="5422258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468124" y="5422258"/>
              <a:ext cx="6171429" cy="6171429"/>
              <a:chOff x="8468124" y="5422258"/>
              <a:chExt cx="6171429" cy="617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68124" y="5422258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290087" y="5422258"/>
              <a:ext cx="6171429" cy="6171429"/>
              <a:chOff x="13290087" y="5422258"/>
              <a:chExt cx="6171429" cy="61714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290087" y="5422258"/>
                <a:ext cx="6171429" cy="6171429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4563103" y="4716507"/>
            <a:ext cx="31596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8383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목적 및 필요성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986244" y="4737711"/>
            <a:ext cx="330744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8383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내용 및 추진 방법</a:t>
            </a:r>
            <a:endParaRPr lang="en-US" sz="2400" dirty="0">
              <a:solidFill>
                <a:srgbClr val="38383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55255" y="5652688"/>
            <a:ext cx="405787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8383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 및 활용 방안</a:t>
            </a:r>
            <a:endParaRPr lang="en-US" sz="1400" dirty="0">
              <a:solidFill>
                <a:srgbClr val="38383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2293" y="5178172"/>
            <a:ext cx="271146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dirty="0">
                <a:solidFill>
                  <a:srgbClr val="2D2D2D"/>
                </a:solidFill>
                <a:latin typeface="Pretendard" panose="02000503000000020004" pitchFamily="50" charset="-127"/>
                <a:cs typeface="Pretendard" panose="02000503000000020004" pitchFamily="50" charset="-127"/>
              </a:rPr>
              <a:t>contects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304800" y="5425382"/>
            <a:ext cx="488637" cy="488637"/>
            <a:chOff x="1250257" y="7738350"/>
            <a:chExt cx="488637" cy="4886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257" y="7738350"/>
              <a:ext cx="488637" cy="488637"/>
            </a:xfrm>
            <a:prstGeom prst="rect">
              <a:avLst/>
            </a:prstGeom>
          </p:spPr>
        </p:pic>
      </p:grpSp>
      <p:sp>
        <p:nvSpPr>
          <p:cNvPr id="2" name="Object 18">
            <a:extLst>
              <a:ext uri="{FF2B5EF4-FFF2-40B4-BE49-F238E27FC236}">
                <a16:creationId xmlns:a16="http://schemas.microsoft.com/office/drawing/2014/main" id="{1BFBEECE-B7AB-0C31-14E7-C04FBA1BEDCB}"/>
              </a:ext>
            </a:extLst>
          </p:cNvPr>
          <p:cNvSpPr txBox="1"/>
          <p:nvPr/>
        </p:nvSpPr>
        <p:spPr>
          <a:xfrm>
            <a:off x="14058991" y="4520160"/>
            <a:ext cx="341439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8383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추진 일정</a:t>
            </a:r>
            <a:endParaRPr lang="en-US" altLang="ko-KR" sz="2400" dirty="0">
              <a:solidFill>
                <a:srgbClr val="38383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400" dirty="0">
                <a:solidFill>
                  <a:srgbClr val="38383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및 예산 활용 계획</a:t>
            </a:r>
            <a:endParaRPr lang="en-US" sz="1400" dirty="0">
              <a:solidFill>
                <a:srgbClr val="38383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E00A0236-C0D6-4A61-C2BB-96355DAE5DE3}"/>
              </a:ext>
            </a:extLst>
          </p:cNvPr>
          <p:cNvSpPr txBox="1"/>
          <p:nvPr/>
        </p:nvSpPr>
        <p:spPr>
          <a:xfrm>
            <a:off x="14090091" y="6649133"/>
            <a:ext cx="35917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8383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예상되는 주요 과제성과</a:t>
            </a:r>
            <a:endParaRPr lang="en-US" sz="2400" dirty="0">
              <a:solidFill>
                <a:srgbClr val="38383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28ABB-DBA6-5247-056E-6F4E232A4086}"/>
              </a:ext>
            </a:extLst>
          </p:cNvPr>
          <p:cNvSpPr txBox="1"/>
          <p:nvPr/>
        </p:nvSpPr>
        <p:spPr>
          <a:xfrm>
            <a:off x="4073430" y="4584299"/>
            <a:ext cx="420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8383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4000" dirty="0">
              <a:solidFill>
                <a:srgbClr val="38383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E42D2-9495-0AEE-9E75-DF1F1E9F3244}"/>
              </a:ext>
            </a:extLst>
          </p:cNvPr>
          <p:cNvSpPr txBox="1"/>
          <p:nvPr/>
        </p:nvSpPr>
        <p:spPr>
          <a:xfrm>
            <a:off x="8452469" y="4584299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8383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4000" dirty="0">
              <a:solidFill>
                <a:srgbClr val="38383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102324-9E75-F56B-851D-E66AC50B057B}"/>
              </a:ext>
            </a:extLst>
          </p:cNvPr>
          <p:cNvSpPr txBox="1"/>
          <p:nvPr/>
        </p:nvSpPr>
        <p:spPr>
          <a:xfrm>
            <a:off x="13498825" y="4439940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8383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4000" dirty="0">
              <a:solidFill>
                <a:srgbClr val="38383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520A7C-DF89-D8C3-0269-181982FD9569}"/>
              </a:ext>
            </a:extLst>
          </p:cNvPr>
          <p:cNvSpPr txBox="1"/>
          <p:nvPr/>
        </p:nvSpPr>
        <p:spPr>
          <a:xfrm>
            <a:off x="13490862" y="5506740"/>
            <a:ext cx="516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8383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endParaRPr lang="ko-KR" altLang="en-US" sz="4000" dirty="0">
              <a:solidFill>
                <a:srgbClr val="38383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A77B3F-4288-4445-0494-D250C01FB182}"/>
              </a:ext>
            </a:extLst>
          </p:cNvPr>
          <p:cNvSpPr txBox="1"/>
          <p:nvPr/>
        </p:nvSpPr>
        <p:spPr>
          <a:xfrm>
            <a:off x="13504267" y="6569214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83838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  <a:endParaRPr lang="ko-KR" altLang="en-US" sz="4000" dirty="0">
              <a:solidFill>
                <a:srgbClr val="383838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C10D708C-4C29-6C10-95EA-748675F43015}"/>
              </a:ext>
            </a:extLst>
          </p:cNvPr>
          <p:cNvSpPr txBox="1"/>
          <p:nvPr/>
        </p:nvSpPr>
        <p:spPr>
          <a:xfrm>
            <a:off x="4336471" y="5220617"/>
            <a:ext cx="3568067" cy="2044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38383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목적</a:t>
            </a:r>
            <a:endParaRPr lang="en-US" altLang="ko-KR" sz="2400" dirty="0">
              <a:solidFill>
                <a:srgbClr val="38383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38383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지식 그래프의 필요성</a:t>
            </a:r>
            <a:endParaRPr lang="en-US" altLang="ko-KR" sz="2400" dirty="0">
              <a:solidFill>
                <a:srgbClr val="38383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38383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지식 그래프의 활용</a:t>
            </a:r>
            <a:endParaRPr lang="en-US" altLang="ko-KR" sz="2400" dirty="0">
              <a:solidFill>
                <a:srgbClr val="38383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400" dirty="0">
              <a:solidFill>
                <a:srgbClr val="38383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15A51DB6-819A-258E-6AED-79F8F8C60DEB}"/>
              </a:ext>
            </a:extLst>
          </p:cNvPr>
          <p:cNvSpPr txBox="1"/>
          <p:nvPr/>
        </p:nvSpPr>
        <p:spPr>
          <a:xfrm>
            <a:off x="8821010" y="5220617"/>
            <a:ext cx="3568067" cy="1697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38383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지식 그래프 설계</a:t>
            </a:r>
            <a:endParaRPr lang="en-US" altLang="ko-KR" sz="2400" dirty="0">
              <a:solidFill>
                <a:srgbClr val="38383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38383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설계 절차</a:t>
            </a:r>
            <a:endParaRPr lang="en-US" altLang="ko-KR" sz="2400" dirty="0">
              <a:solidFill>
                <a:srgbClr val="38383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38383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툴</a:t>
            </a:r>
            <a:endParaRPr lang="en-US" sz="1400" dirty="0">
              <a:solidFill>
                <a:srgbClr val="38383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Object 56">
            <a:extLst>
              <a:ext uri="{FF2B5EF4-FFF2-40B4-BE49-F238E27FC236}">
                <a16:creationId xmlns:a16="http://schemas.microsoft.com/office/drawing/2014/main" id="{79536752-0D19-10BA-C359-2F594600BEE7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CA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20687" y="-896976"/>
            <a:ext cx="13263519" cy="19089189"/>
            <a:chOff x="9020687" y="-896976"/>
            <a:chExt cx="13263519" cy="190891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640000">
              <a:off x="9020687" y="-896976"/>
              <a:ext cx="13263519" cy="1908918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95400" y="4381500"/>
            <a:ext cx="72142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SemiBold" panose="02000703000000020004" pitchFamily="50" charset="-127"/>
              </a:rPr>
              <a:t>감사합니다</a:t>
            </a:r>
            <a:endParaRPr lang="en-US" sz="72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8922" y="1461267"/>
            <a:ext cx="89225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kern="0" spc="100" dirty="0">
                <a:solidFill>
                  <a:srgbClr val="2D2D2D"/>
                </a:solidFill>
                <a:latin typeface="Pretendard" panose="02000503000000020004" pitchFamily="50" charset="-127"/>
                <a:cs typeface="Pretendard" panose="02000503000000020004" pitchFamily="50" charset="-127"/>
              </a:rPr>
              <a:t>MIRI brand</a:t>
            </a:r>
          </a:p>
          <a:p>
            <a:pPr algn="r"/>
            <a:r>
              <a:rPr lang="en-US" sz="2000" kern="0" spc="100" dirty="0">
                <a:solidFill>
                  <a:srgbClr val="2D2D2D"/>
                </a:solidFill>
                <a:latin typeface="Pretendard" panose="02000503000000020004" pitchFamily="50" charset="-127"/>
                <a:cs typeface="Pretendard" panose="02000503000000020004" pitchFamily="50" charset="-127"/>
              </a:rPr>
              <a:t>identity</a:t>
            </a:r>
          </a:p>
          <a:p>
            <a:pPr algn="r"/>
            <a:r>
              <a:rPr lang="en-US" sz="2000" kern="0" spc="100" dirty="0">
                <a:solidFill>
                  <a:srgbClr val="2D2D2D"/>
                </a:solidFill>
                <a:latin typeface="Pretendard" panose="02000503000000020004" pitchFamily="50" charset="-127"/>
                <a:cs typeface="Pretendard" panose="02000503000000020004" pitchFamily="50" charset="-127"/>
              </a:rPr>
              <a:t>guidelines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3831181" y="1037867"/>
            <a:ext cx="394024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kern="0" spc="200" dirty="0">
                <a:solidFill>
                  <a:srgbClr val="2D2D2D"/>
                </a:solidFill>
                <a:latin typeface="Pretendard" panose="02000503000000020004" pitchFamily="50" charset="-127"/>
                <a:cs typeface="Pretendard" panose="02000503000000020004" pitchFamily="50" charset="-127"/>
              </a:rPr>
              <a:t>VER. 2045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5453584" y="7446900"/>
            <a:ext cx="1808424" cy="1808424"/>
            <a:chOff x="15453584" y="7446900"/>
            <a:chExt cx="1808424" cy="18084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53584" y="7446900"/>
              <a:ext cx="1808424" cy="1808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598757-2833-2D19-3B98-BBC394A7FCF6}"/>
              </a:ext>
            </a:extLst>
          </p:cNvPr>
          <p:cNvGrpSpPr/>
          <p:nvPr/>
        </p:nvGrpSpPr>
        <p:grpSpPr>
          <a:xfrm>
            <a:off x="-1828800" y="-2857500"/>
            <a:ext cx="10923430" cy="16840200"/>
            <a:chOff x="-3834824" y="-4533900"/>
            <a:chExt cx="12862621" cy="20637317"/>
          </a:xfrm>
        </p:grpSpPr>
        <p:grpSp>
          <p:nvGrpSpPr>
            <p:cNvPr id="1001" name="그룹 1001"/>
            <p:cNvGrpSpPr/>
            <p:nvPr/>
          </p:nvGrpSpPr>
          <p:grpSpPr>
            <a:xfrm rot="5400000">
              <a:off x="-4376576" y="2699044"/>
              <a:ext cx="20637317" cy="6171429"/>
              <a:chOff x="-1175802" y="5422258"/>
              <a:chExt cx="20637317" cy="6171429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-1175802" y="5422258"/>
                <a:ext cx="6171429" cy="6171429"/>
                <a:chOff x="-1175802" y="5422258"/>
                <a:chExt cx="6171429" cy="6171429"/>
              </a:xfrm>
            </p:grpSpPr>
            <p:pic>
              <p:nvPicPr>
                <p:cNvPr id="4" name="Object 3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175802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3646161" y="5422258"/>
                <a:ext cx="6171429" cy="6171429"/>
                <a:chOff x="3646161" y="5422258"/>
                <a:chExt cx="6171429" cy="6171429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646161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8468124" y="5422258"/>
                <a:ext cx="6171429" cy="6171429"/>
                <a:chOff x="8468124" y="5422258"/>
                <a:chExt cx="6171429" cy="61714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468124" y="5422258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3290087" y="5422258"/>
                <a:ext cx="6171429" cy="6171429"/>
                <a:chOff x="13290087" y="5422258"/>
                <a:chExt cx="6171429" cy="617142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290087" y="5422258"/>
                  <a:ext cx="6171429" cy="6171429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50B169-C03D-14B3-707D-90A82CFADD52}"/>
                </a:ext>
              </a:extLst>
            </p:cNvPr>
            <p:cNvSpPr/>
            <p:nvPr/>
          </p:nvSpPr>
          <p:spPr>
            <a:xfrm>
              <a:off x="-3834824" y="-1257300"/>
              <a:ext cx="9397424" cy="13030200"/>
            </a:xfrm>
            <a:prstGeom prst="rect">
              <a:avLst/>
            </a:prstGeom>
            <a:solidFill>
              <a:srgbClr val="CCA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50972" y="2858005"/>
            <a:ext cx="857882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목적 및 필요성</a:t>
            </a:r>
            <a:endParaRPr lang="en-US" altLang="ko-KR" sz="1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31D98AF-5BEB-A73A-E1C0-59EF2F99882F}"/>
              </a:ext>
            </a:extLst>
          </p:cNvPr>
          <p:cNvCxnSpPr>
            <a:cxnSpLocks/>
          </p:cNvCxnSpPr>
          <p:nvPr/>
        </p:nvCxnSpPr>
        <p:spPr>
          <a:xfrm>
            <a:off x="1323609" y="2256608"/>
            <a:ext cx="1777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14D2D3-4FAA-5AE1-7DA5-9BFF91843D43}"/>
              </a:ext>
            </a:extLst>
          </p:cNvPr>
          <p:cNvSpPr txBox="1"/>
          <p:nvPr/>
        </p:nvSpPr>
        <p:spPr>
          <a:xfrm>
            <a:off x="1452894" y="2388688"/>
            <a:ext cx="121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Part 1, </a:t>
            </a:r>
            <a:endParaRPr lang="ko-KR" altLang="en-US" sz="28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63F1CF2-31B2-A697-E6B9-E9909AA2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3365836"/>
            <a:ext cx="3798636" cy="37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9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289898" y="68611"/>
            <a:ext cx="18654098" cy="10132261"/>
            <a:chOff x="-245903" y="76727"/>
            <a:chExt cx="18654098" cy="101322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7231E680-861E-D533-C99E-5087B48B4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6" y="727490"/>
            <a:ext cx="8759362" cy="146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22005264">
            <a:extLst>
              <a:ext uri="{FF2B5EF4-FFF2-40B4-BE49-F238E27FC236}">
                <a16:creationId xmlns:a16="http://schemas.microsoft.com/office/drawing/2014/main" id="{E1B5F68A-27D1-117A-838B-E5DEF331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27878"/>
            <a:ext cx="7968264" cy="443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24">
            <a:extLst>
              <a:ext uri="{FF2B5EF4-FFF2-40B4-BE49-F238E27FC236}">
                <a16:creationId xmlns:a16="http://schemas.microsoft.com/office/drawing/2014/main" id="{3ADD0C65-1E71-F636-6BE2-AF54670ED128}"/>
              </a:ext>
            </a:extLst>
          </p:cNvPr>
          <p:cNvSpPr txBox="1"/>
          <p:nvPr/>
        </p:nvSpPr>
        <p:spPr>
          <a:xfrm>
            <a:off x="10261423" y="3153516"/>
            <a:ext cx="485583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38383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지식 그래프</a:t>
            </a:r>
            <a:r>
              <a:rPr lang="en-US" altLang="ko-KR" dirty="0">
                <a:solidFill>
                  <a:srgbClr val="383838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(Knowledge Graph)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Object 24">
            <a:extLst>
              <a:ext uri="{FF2B5EF4-FFF2-40B4-BE49-F238E27FC236}">
                <a16:creationId xmlns:a16="http://schemas.microsoft.com/office/drawing/2014/main" id="{FD9C5D6D-6477-8303-570D-68A1869D8A1E}"/>
              </a:ext>
            </a:extLst>
          </p:cNvPr>
          <p:cNvSpPr txBox="1"/>
          <p:nvPr/>
        </p:nvSpPr>
        <p:spPr>
          <a:xfrm>
            <a:off x="10134600" y="4078110"/>
            <a:ext cx="6985318" cy="17920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indent="-3429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개별 객체의 데이터를 나타내는 정점과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객체 간의 연관성을 의미하는 간선으로 표현할 수 있는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 형태의 저장된 지식</a:t>
            </a:r>
          </a:p>
        </p:txBody>
      </p:sp>
      <p:sp>
        <p:nvSpPr>
          <p:cNvPr id="15" name="Object 55">
            <a:extLst>
              <a:ext uri="{FF2B5EF4-FFF2-40B4-BE49-F238E27FC236}">
                <a16:creationId xmlns:a16="http://schemas.microsoft.com/office/drawing/2014/main" id="{4D4329A7-BCDB-8233-4C88-621B7B409F1D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rgbClr val="7474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목적 및 필요성</a:t>
            </a:r>
            <a:endParaRPr lang="en-US" altLang="ko-KR" sz="200" dirty="0">
              <a:solidFill>
                <a:srgbClr val="74747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E8AAF6D-E343-CC41-2616-EF66AFCFD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Object 56">
            <a:extLst>
              <a:ext uri="{FF2B5EF4-FFF2-40B4-BE49-F238E27FC236}">
                <a16:creationId xmlns:a16="http://schemas.microsoft.com/office/drawing/2014/main" id="{DB776789-FF37-BBD3-79A7-3C85E86ED11E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DF563011-F7E7-7B85-C315-DAA09B868180}"/>
              </a:ext>
            </a:extLst>
          </p:cNvPr>
          <p:cNvSpPr txBox="1"/>
          <p:nvPr/>
        </p:nvSpPr>
        <p:spPr>
          <a:xfrm>
            <a:off x="6057533" y="1360535"/>
            <a:ext cx="6172933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목적</a:t>
            </a:r>
            <a:endParaRPr lang="en-US" altLang="ko-KR" sz="10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Object 24">
            <a:extLst>
              <a:ext uri="{FF2B5EF4-FFF2-40B4-BE49-F238E27FC236}">
                <a16:creationId xmlns:a16="http://schemas.microsoft.com/office/drawing/2014/main" id="{9ADDBBFC-031E-F1D3-E9C0-41BAA6BD10C3}"/>
              </a:ext>
            </a:extLst>
          </p:cNvPr>
          <p:cNvSpPr txBox="1"/>
          <p:nvPr/>
        </p:nvSpPr>
        <p:spPr>
          <a:xfrm>
            <a:off x="10134600" y="6304602"/>
            <a:ext cx="6740990" cy="1201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indent="-3429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 구조가 연관성을 포함한 형태로 지식을 축적하고 전달하는 데 가장 유리한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685091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245903" y="76727"/>
            <a:ext cx="18654098" cy="10132261"/>
            <a:chOff x="-245903" y="76727"/>
            <a:chExt cx="18654098" cy="101322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pic>
        <p:nvPicPr>
          <p:cNvPr id="2049" name="_x313003728">
            <a:extLst>
              <a:ext uri="{FF2B5EF4-FFF2-40B4-BE49-F238E27FC236}">
                <a16:creationId xmlns:a16="http://schemas.microsoft.com/office/drawing/2014/main" id="{A0E4381B-5C33-2391-1A64-8EDEACCF4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82754"/>
            <a:ext cx="5572702" cy="578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24">
            <a:extLst>
              <a:ext uri="{FF2B5EF4-FFF2-40B4-BE49-F238E27FC236}">
                <a16:creationId xmlns:a16="http://schemas.microsoft.com/office/drawing/2014/main" id="{B05B2571-46C2-3E64-4726-4CCE67BA7438}"/>
              </a:ext>
            </a:extLst>
          </p:cNvPr>
          <p:cNvSpPr txBox="1"/>
          <p:nvPr/>
        </p:nvSpPr>
        <p:spPr>
          <a:xfrm>
            <a:off x="10210800" y="4446594"/>
            <a:ext cx="7315196" cy="15706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Knowledge Graph</a:t>
            </a: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구축하는 기술 개발</a:t>
            </a:r>
            <a:endParaRPr lang="en-US" altLang="ko-KR" sz="32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적용시켜 웹 서비스를 운영</a:t>
            </a:r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FF51BBF5-0840-C1BC-E7CD-8E009139BC42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rgbClr val="7474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목적 및 필요성</a:t>
            </a:r>
            <a:endParaRPr lang="en-US" altLang="ko-KR" sz="200" dirty="0">
              <a:solidFill>
                <a:srgbClr val="74747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DDFC0D42-55B9-9B05-9DA5-36E229D410D4}"/>
              </a:ext>
            </a:extLst>
          </p:cNvPr>
          <p:cNvSpPr txBox="1"/>
          <p:nvPr/>
        </p:nvSpPr>
        <p:spPr>
          <a:xfrm>
            <a:off x="6057533" y="1360535"/>
            <a:ext cx="6172933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목적</a:t>
            </a:r>
            <a:endParaRPr lang="en-US" altLang="ko-KR" sz="10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Object 56">
            <a:extLst>
              <a:ext uri="{FF2B5EF4-FFF2-40B4-BE49-F238E27FC236}">
                <a16:creationId xmlns:a16="http://schemas.microsoft.com/office/drawing/2014/main" id="{5AA8C8BD-8EF5-876E-8E56-F7B708D10D53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CBCF1D6-77B3-B61E-CF2A-44F807F89D7A}"/>
              </a:ext>
            </a:extLst>
          </p:cNvPr>
          <p:cNvSpPr/>
          <p:nvPr/>
        </p:nvSpPr>
        <p:spPr>
          <a:xfrm>
            <a:off x="9384824" y="4698537"/>
            <a:ext cx="648549" cy="533400"/>
          </a:xfrm>
          <a:prstGeom prst="rightArrow">
            <a:avLst/>
          </a:prstGeom>
          <a:solidFill>
            <a:srgbClr val="CCA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34D5836-247F-39DD-EE66-7AB0458D1641}"/>
              </a:ext>
            </a:extLst>
          </p:cNvPr>
          <p:cNvSpPr/>
          <p:nvPr/>
        </p:nvSpPr>
        <p:spPr>
          <a:xfrm>
            <a:off x="9384824" y="5474013"/>
            <a:ext cx="648549" cy="533400"/>
          </a:xfrm>
          <a:prstGeom prst="rightArrow">
            <a:avLst/>
          </a:prstGeom>
          <a:solidFill>
            <a:srgbClr val="CCA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E4ECD-1014-AB09-A3E3-5815798B525F}"/>
              </a:ext>
            </a:extLst>
          </p:cNvPr>
          <p:cNvSpPr txBox="1"/>
          <p:nvPr/>
        </p:nvSpPr>
        <p:spPr>
          <a:xfrm>
            <a:off x="3810000" y="8492835"/>
            <a:ext cx="411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직무 관리 </a:t>
            </a:r>
            <a:r>
              <a:rPr kumimoji="1"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Knowledge Graph</a:t>
            </a:r>
            <a:endParaRPr kumimoji="1"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48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245903" y="76727"/>
            <a:ext cx="18654098" cy="10132261"/>
            <a:chOff x="-245903" y="76727"/>
            <a:chExt cx="18654098" cy="101322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8" name="Object 24">
            <a:extLst>
              <a:ext uri="{FF2B5EF4-FFF2-40B4-BE49-F238E27FC236}">
                <a16:creationId xmlns:a16="http://schemas.microsoft.com/office/drawing/2014/main" id="{B05B2571-46C2-3E64-4726-4CCE67BA7438}"/>
              </a:ext>
            </a:extLst>
          </p:cNvPr>
          <p:cNvSpPr txBox="1"/>
          <p:nvPr/>
        </p:nvSpPr>
        <p:spPr>
          <a:xfrm>
            <a:off x="4343400" y="2508509"/>
            <a:ext cx="9525000" cy="59164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지식 그래프</a:t>
            </a:r>
            <a:r>
              <a:rPr lang="en-US" altLang="ko-KR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 프로그래밍 공부 지식 그래프</a:t>
            </a:r>
            <a:endParaRPr lang="en-US" altLang="ko-KR" sz="3200" kern="0" spc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32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지식 그래프 구축 </a:t>
            </a:r>
            <a:r>
              <a:rPr lang="en-US" altLang="ko-KR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input:</a:t>
            </a:r>
            <a:r>
              <a:rPr lang="ko-KR" altLang="en-US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front-end, back-end, web..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32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나의 질문</a:t>
            </a:r>
            <a:r>
              <a:rPr lang="en-US" altLang="ko-KR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웹 </a:t>
            </a:r>
            <a:r>
              <a:rPr lang="ko-KR" altLang="en-US" sz="32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프론트엔드를</a:t>
            </a:r>
            <a:r>
              <a:rPr lang="ko-KR" altLang="en-US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공부하려면 어떻게 해야 해</a:t>
            </a:r>
            <a:r>
              <a:rPr lang="en-US" altLang="ko-KR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3200" kern="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응답</a:t>
            </a:r>
            <a:r>
              <a:rPr lang="en-US" altLang="ko-KR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html, </a:t>
            </a:r>
            <a:r>
              <a:rPr lang="en-US" altLang="ko-KR" sz="32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</a:t>
            </a:r>
            <a:r>
              <a:rPr lang="en-US" altLang="ko-KR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, </a:t>
            </a:r>
            <a:r>
              <a:rPr lang="en-US" altLang="ko-KR" sz="3200" kern="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javascript</a:t>
            </a:r>
            <a:r>
              <a:rPr lang="en-US" altLang="ko-KR" sz="3200" kern="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, react …..</a:t>
            </a:r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FF51BBF5-0840-C1BC-E7CD-8E009139BC42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rgbClr val="74747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목적 및 필요성</a:t>
            </a:r>
            <a:endParaRPr lang="en-US" altLang="ko-KR" sz="200" dirty="0">
              <a:solidFill>
                <a:srgbClr val="74747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DDFC0D42-55B9-9B05-9DA5-36E229D410D4}"/>
              </a:ext>
            </a:extLst>
          </p:cNvPr>
          <p:cNvSpPr txBox="1"/>
          <p:nvPr/>
        </p:nvSpPr>
        <p:spPr>
          <a:xfrm>
            <a:off x="6057533" y="1360535"/>
            <a:ext cx="6172933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목적</a:t>
            </a:r>
            <a:endParaRPr lang="en-US" altLang="ko-KR" sz="10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Object 56">
            <a:extLst>
              <a:ext uri="{FF2B5EF4-FFF2-40B4-BE49-F238E27FC236}">
                <a16:creationId xmlns:a16="http://schemas.microsoft.com/office/drawing/2014/main" id="{5AA8C8BD-8EF5-876E-8E56-F7B708D10D53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47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289898" y="76727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17" name="TextBox 21">
            <a:extLst>
              <a:ext uri="{FF2B5EF4-FFF2-40B4-BE49-F238E27FC236}">
                <a16:creationId xmlns:a16="http://schemas.microsoft.com/office/drawing/2014/main" id="{E34F4460-0395-4827-BECE-92A0D68558D3}"/>
              </a:ext>
            </a:extLst>
          </p:cNvPr>
          <p:cNvSpPr txBox="1"/>
          <p:nvPr/>
        </p:nvSpPr>
        <p:spPr>
          <a:xfrm>
            <a:off x="13850454" y="7734300"/>
            <a:ext cx="150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관리 용이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A0822A8C-0E80-44D5-BF38-4D904BB7F9F7}"/>
              </a:ext>
            </a:extLst>
          </p:cNvPr>
          <p:cNvSpPr txBox="1"/>
          <p:nvPr/>
        </p:nvSpPr>
        <p:spPr>
          <a:xfrm>
            <a:off x="7732189" y="7734300"/>
            <a:ext cx="2823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질문에 대한 대답의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성능 향상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F6CCECB-872D-DFBA-0E42-CAE0FCBB4F88}"/>
              </a:ext>
            </a:extLst>
          </p:cNvPr>
          <p:cNvGrpSpPr/>
          <p:nvPr/>
        </p:nvGrpSpPr>
        <p:grpSpPr>
          <a:xfrm>
            <a:off x="12400542" y="3180856"/>
            <a:ext cx="4281816" cy="4281816"/>
            <a:chOff x="12400542" y="3180856"/>
            <a:chExt cx="4281816" cy="428181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FF37563-5756-45AF-9C1C-3DD456099C17}"/>
                </a:ext>
              </a:extLst>
            </p:cNvPr>
            <p:cNvSpPr/>
            <p:nvPr/>
          </p:nvSpPr>
          <p:spPr>
            <a:xfrm>
              <a:off x="12400542" y="3180856"/>
              <a:ext cx="4281816" cy="4281816"/>
            </a:xfrm>
            <a:prstGeom prst="ellipse">
              <a:avLst/>
            </a:prstGeom>
            <a:solidFill>
              <a:srgbClr val="CCA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94C6926-437E-C9C9-8C4D-A6F8F7F08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1895" y="4204138"/>
              <a:ext cx="2319732" cy="2319732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598F63-00E4-6926-9782-BF8839260603}"/>
              </a:ext>
            </a:extLst>
          </p:cNvPr>
          <p:cNvGrpSpPr/>
          <p:nvPr/>
        </p:nvGrpSpPr>
        <p:grpSpPr>
          <a:xfrm>
            <a:off x="7003092" y="3180856"/>
            <a:ext cx="4281816" cy="4281816"/>
            <a:chOff x="7003092" y="3180856"/>
            <a:chExt cx="4281816" cy="4281816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CED145-5770-4B6E-B092-2C7634FBB3D9}"/>
                </a:ext>
              </a:extLst>
            </p:cNvPr>
            <p:cNvSpPr/>
            <p:nvPr/>
          </p:nvSpPr>
          <p:spPr>
            <a:xfrm>
              <a:off x="7003092" y="3180856"/>
              <a:ext cx="4281816" cy="4281816"/>
            </a:xfrm>
            <a:prstGeom prst="ellipse">
              <a:avLst/>
            </a:prstGeom>
            <a:solidFill>
              <a:srgbClr val="CCA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5A1CD7D-480A-31A8-CAA2-27656F689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049" y="4344000"/>
              <a:ext cx="1813897" cy="1813897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E586FB6-6A71-B257-977D-CD390ACD5F05}"/>
              </a:ext>
            </a:extLst>
          </p:cNvPr>
          <p:cNvGrpSpPr/>
          <p:nvPr/>
        </p:nvGrpSpPr>
        <p:grpSpPr>
          <a:xfrm>
            <a:off x="1605642" y="3180856"/>
            <a:ext cx="4281816" cy="4281816"/>
            <a:chOff x="1605642" y="3180856"/>
            <a:chExt cx="4281816" cy="428181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1AA8B80-28A8-4748-8DF2-88D0F35D81B7}"/>
                </a:ext>
              </a:extLst>
            </p:cNvPr>
            <p:cNvSpPr/>
            <p:nvPr/>
          </p:nvSpPr>
          <p:spPr>
            <a:xfrm>
              <a:off x="1605642" y="3180856"/>
              <a:ext cx="4281816" cy="4281816"/>
            </a:xfrm>
            <a:prstGeom prst="ellipse">
              <a:avLst/>
            </a:prstGeom>
            <a:solidFill>
              <a:srgbClr val="CCA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3" name="그래픽 15" descr="인공 지능 단색으로 채워진">
              <a:extLst>
                <a:ext uri="{FF2B5EF4-FFF2-40B4-BE49-F238E27FC236}">
                  <a16:creationId xmlns:a16="http://schemas.microsoft.com/office/drawing/2014/main" id="{9DB1B0BD-1A48-495C-8BF3-1D40BC3BD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4806" y="4217486"/>
              <a:ext cx="2247705" cy="2247705"/>
            </a:xfrm>
            <a:prstGeom prst="rect">
              <a:avLst/>
            </a:prstGeom>
          </p:spPr>
        </p:pic>
      </p:grpSp>
      <p:sp>
        <p:nvSpPr>
          <p:cNvPr id="8" name="Object 55">
            <a:extLst>
              <a:ext uri="{FF2B5EF4-FFF2-40B4-BE49-F238E27FC236}">
                <a16:creationId xmlns:a16="http://schemas.microsoft.com/office/drawing/2014/main" id="{DB0BB01B-733A-4F3C-52F7-655D608DADDF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목적 및 필요성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49AE38E1-1042-DBBC-B601-30411C5A4E7F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지식 그래프의 필요성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F31FD196-9053-45DE-88C8-4BF38083E009}"/>
              </a:ext>
            </a:extLst>
          </p:cNvPr>
          <p:cNvSpPr txBox="1"/>
          <p:nvPr/>
        </p:nvSpPr>
        <p:spPr>
          <a:xfrm>
            <a:off x="1460548" y="7734300"/>
            <a:ext cx="4596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명시적이지 않은 관계에 대한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추론 가능</a:t>
            </a:r>
          </a:p>
        </p:txBody>
      </p:sp>
      <p:sp>
        <p:nvSpPr>
          <p:cNvPr id="53" name="Object 56">
            <a:extLst>
              <a:ext uri="{FF2B5EF4-FFF2-40B4-BE49-F238E27FC236}">
                <a16:creationId xmlns:a16="http://schemas.microsoft.com/office/drawing/2014/main" id="{75D96AF8-9EA1-26DC-EAAD-3C1463AF6C04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043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22C700CF-D72F-1BF9-EA3C-0251E29BDC7F}"/>
              </a:ext>
            </a:extLst>
          </p:cNvPr>
          <p:cNvGrpSpPr/>
          <p:nvPr/>
        </p:nvGrpSpPr>
        <p:grpSpPr>
          <a:xfrm>
            <a:off x="-245903" y="76727"/>
            <a:ext cx="18654098" cy="10132261"/>
            <a:chOff x="-245903" y="76727"/>
            <a:chExt cx="18654098" cy="10132261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4AD3160E-DCA4-D4F5-7DD2-CFA4C397FA20}"/>
                </a:ext>
              </a:extLst>
            </p:cNvPr>
            <p:cNvGrpSpPr/>
            <p:nvPr/>
          </p:nvGrpSpPr>
          <p:grpSpPr>
            <a:xfrm>
              <a:off x="2141968" y="-2311143"/>
              <a:ext cx="10132261" cy="14908001"/>
              <a:chOff x="2141968" y="-2311143"/>
              <a:chExt cx="10132261" cy="14908001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DA1DE532-F5B1-51AD-005F-5BD6178DC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2141968" y="-2311143"/>
                <a:ext cx="10132261" cy="14908001"/>
              </a:xfrm>
              <a:prstGeom prst="rect">
                <a:avLst/>
              </a:prstGeom>
            </p:spPr>
          </p:pic>
        </p:grpSp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08782374-D880-BE82-D7ED-100CAFCD12B7}"/>
                </a:ext>
              </a:extLst>
            </p:cNvPr>
            <p:cNvGrpSpPr/>
            <p:nvPr/>
          </p:nvGrpSpPr>
          <p:grpSpPr>
            <a:xfrm>
              <a:off x="5888064" y="-2311143"/>
              <a:ext cx="10132261" cy="14908001"/>
              <a:chOff x="5888064" y="-2311143"/>
              <a:chExt cx="10132261" cy="14908001"/>
            </a:xfrm>
          </p:grpSpPr>
          <p:pic>
            <p:nvPicPr>
              <p:cNvPr id="23" name="Object 9">
                <a:extLst>
                  <a:ext uri="{FF2B5EF4-FFF2-40B4-BE49-F238E27FC236}">
                    <a16:creationId xmlns:a16="http://schemas.microsoft.com/office/drawing/2014/main" id="{BB57A935-90F3-21DB-28F7-6FEDF42BB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5888064" y="-2311143"/>
                <a:ext cx="10132261" cy="14908001"/>
              </a:xfrm>
              <a:prstGeom prst="rect">
                <a:avLst/>
              </a:prstGeom>
            </p:spPr>
          </p:pic>
        </p:grpSp>
      </p:grpSp>
      <p:sp>
        <p:nvSpPr>
          <p:cNvPr id="4" name="Object 55">
            <a:extLst>
              <a:ext uri="{FF2B5EF4-FFF2-40B4-BE49-F238E27FC236}">
                <a16:creationId xmlns:a16="http://schemas.microsoft.com/office/drawing/2014/main" id="{F0DDAA23-6352-BFD8-EC25-181832E2C9D7}"/>
              </a:ext>
            </a:extLst>
          </p:cNvPr>
          <p:cNvSpPr txBox="1"/>
          <p:nvPr/>
        </p:nvSpPr>
        <p:spPr>
          <a:xfrm>
            <a:off x="6184661" y="980610"/>
            <a:ext cx="59186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 목적 및 필요성</a:t>
            </a: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srgbClr val="747474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87DD08FB-1D8E-5B5C-D952-A87758FEFBED}"/>
              </a:ext>
            </a:extLst>
          </p:cNvPr>
          <p:cNvSpPr txBox="1"/>
          <p:nvPr/>
        </p:nvSpPr>
        <p:spPr>
          <a:xfrm>
            <a:off x="966249" y="1360535"/>
            <a:ext cx="1635549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지식 그래프의 활용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6757863-E553-3E72-36F3-32A3AEFCE3D6}"/>
              </a:ext>
            </a:extLst>
          </p:cNvPr>
          <p:cNvSpPr/>
          <p:nvPr/>
        </p:nvSpPr>
        <p:spPr>
          <a:xfrm>
            <a:off x="3078275" y="2552700"/>
            <a:ext cx="1866940" cy="1866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5BF7FD7-87B2-778A-84CA-746A7DF61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67251"/>
            <a:ext cx="1622690" cy="16226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CC2BEF0-5A61-1C98-BE1D-104FC7703EDC}"/>
              </a:ext>
            </a:extLst>
          </p:cNvPr>
          <p:cNvSpPr txBox="1"/>
          <p:nvPr/>
        </p:nvSpPr>
        <p:spPr>
          <a:xfrm>
            <a:off x="5276413" y="2771212"/>
            <a:ext cx="236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구글 영문 검색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21F7CC-3938-B164-3B6B-F8F50DEEE1A1}"/>
              </a:ext>
            </a:extLst>
          </p:cNvPr>
          <p:cNvSpPr txBox="1"/>
          <p:nvPr/>
        </p:nvSpPr>
        <p:spPr>
          <a:xfrm>
            <a:off x="5276413" y="3294595"/>
            <a:ext cx="1106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어떤 토픽에 대해 구조화된 정보와 다른 사이트로의 링크를 제공하여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fontAlgn="base" latinLnBrk="1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소스로부터 축적한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시맨틱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검색 정보를 사용하여 검색 결과를 향상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6CE17E1-C6E9-E530-8C74-E271DD997440}"/>
              </a:ext>
            </a:extLst>
          </p:cNvPr>
          <p:cNvSpPr/>
          <p:nvPr/>
        </p:nvSpPr>
        <p:spPr>
          <a:xfrm>
            <a:off x="3078275" y="4717421"/>
            <a:ext cx="1926855" cy="19268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 descr="텍스트, 플레이트, 표지판, 옥외설치물이(가) 표시된 사진&#10;&#10;자동 생성된 설명">
            <a:extLst>
              <a:ext uri="{FF2B5EF4-FFF2-40B4-BE49-F238E27FC236}">
                <a16:creationId xmlns:a16="http://schemas.microsoft.com/office/drawing/2014/main" id="{8AF4AA61-624E-A12C-830D-E0503516A2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48" y="4999920"/>
            <a:ext cx="1329148" cy="132914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3CAD040-46C3-FEB8-5B47-A0C8AE76A1EF}"/>
              </a:ext>
            </a:extLst>
          </p:cNvPr>
          <p:cNvSpPr txBox="1"/>
          <p:nvPr/>
        </p:nvSpPr>
        <p:spPr>
          <a:xfrm>
            <a:off x="5306203" y="4936676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텍스트 분석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888FF9-539C-5B4E-E3DC-709442490EC4}"/>
              </a:ext>
            </a:extLst>
          </p:cNvPr>
          <p:cNvSpPr txBox="1"/>
          <p:nvPr/>
        </p:nvSpPr>
        <p:spPr>
          <a:xfrm>
            <a:off x="5298139" y="5429389"/>
            <a:ext cx="12159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본문을 보다 정확하게 해석할 수 있도록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 지식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인간과 유사한 개념 및 실체 인식을 제공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fontAlgn="base" latinLnBrk="1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결과는 텍스트의 참조를 그래프의 특정 개념에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연결하는 의미 태그이다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fontAlgn="base" latinLnBrk="1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텍스트에서 추출한 사실을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추가하여 지식 그래프를 풍부하게 할 수 있고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이는 분석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시각화 및 보고에 가치 부여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F289066-922B-491C-9F00-FF874EA2C74F}"/>
              </a:ext>
            </a:extLst>
          </p:cNvPr>
          <p:cNvSpPr/>
          <p:nvPr/>
        </p:nvSpPr>
        <p:spPr>
          <a:xfrm>
            <a:off x="3002075" y="6979006"/>
            <a:ext cx="2050694" cy="2050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EAC1B45-7BAF-FB71-A980-6F952BF1CB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28" y="7124700"/>
            <a:ext cx="1666189" cy="166618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8545892-221E-CB38-2188-12B0B3C26DCC}"/>
              </a:ext>
            </a:extLst>
          </p:cNvPr>
          <p:cNvSpPr txBox="1"/>
          <p:nvPr/>
        </p:nvSpPr>
        <p:spPr>
          <a:xfrm>
            <a:off x="5274972" y="7460844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kern="0" spc="0" dirty="0">
                <a:solidFill>
                  <a:srgbClr val="000000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특정용도와 응용 프로그램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913EF0-B064-F79D-6DC5-9E4C5D8EA158}"/>
              </a:ext>
            </a:extLst>
          </p:cNvPr>
          <p:cNvSpPr txBox="1"/>
          <p:nvPr/>
        </p:nvSpPr>
        <p:spPr>
          <a:xfrm>
            <a:off x="5274972" y="7926169"/>
            <a:ext cx="11375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지능형 콘텐츠 및 패키지 재사용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대응 및 상황 인식 콘텐츠 권장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지식 그래프 구동 약물 검색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의미 검색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투자 시장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인텔리전스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fontAlgn="base" latinLnBrk="1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규제 문서의 정보 검색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고급 약물 안전 분석 등과 같은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및 정보 집약적인 서비스 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0" name="Object 56">
            <a:extLst>
              <a:ext uri="{FF2B5EF4-FFF2-40B4-BE49-F238E27FC236}">
                <a16:creationId xmlns:a16="http://schemas.microsoft.com/office/drawing/2014/main" id="{638F774E-F852-2B16-5590-0ACE5DFB7AEE}"/>
              </a:ext>
            </a:extLst>
          </p:cNvPr>
          <p:cNvSpPr txBox="1"/>
          <p:nvPr/>
        </p:nvSpPr>
        <p:spPr>
          <a:xfrm>
            <a:off x="15163800" y="982316"/>
            <a:ext cx="2607622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도메인 특화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 Graph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구축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기술 개발</a:t>
            </a:r>
            <a:endParaRPr lang="en-US" altLang="ko-KR" sz="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endParaRPr 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06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2008</Words>
  <Application>Microsoft Macintosh PowerPoint</Application>
  <PresentationFormat>사용자 지정</PresentationFormat>
  <Paragraphs>1172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Calibri</vt:lpstr>
      <vt:lpstr>Pretendard SemiBold</vt:lpstr>
      <vt:lpstr>Wingdings</vt:lpstr>
      <vt:lpstr>Arial</vt:lpstr>
      <vt:lpstr>맑은 고딕</vt:lpstr>
      <vt:lpstr>에스코어 드림 6 Bold</vt:lpstr>
      <vt:lpstr>Pretendard Medium</vt:lpstr>
      <vt:lpstr>Pretendard Light</vt:lpstr>
      <vt:lpstr>Pretendard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이인성</cp:lastModifiedBy>
  <cp:revision>20</cp:revision>
  <dcterms:created xsi:type="dcterms:W3CDTF">2023-03-11T16:23:11Z</dcterms:created>
  <dcterms:modified xsi:type="dcterms:W3CDTF">2023-03-14T05:27:05Z</dcterms:modified>
</cp:coreProperties>
</file>